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39"/>
  </p:notesMasterIdLst>
  <p:handoutMasterIdLst>
    <p:handoutMasterId r:id="rId40"/>
  </p:handoutMasterIdLst>
  <p:sldIdLst>
    <p:sldId id="256" r:id="rId3"/>
    <p:sldId id="280" r:id="rId4"/>
    <p:sldId id="281" r:id="rId5"/>
    <p:sldId id="282" r:id="rId6"/>
    <p:sldId id="257" r:id="rId7"/>
    <p:sldId id="258" r:id="rId8"/>
    <p:sldId id="266" r:id="rId9"/>
    <p:sldId id="267" r:id="rId10"/>
    <p:sldId id="268" r:id="rId11"/>
    <p:sldId id="277" r:id="rId12"/>
    <p:sldId id="278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9" r:id="rId21"/>
    <p:sldId id="284" r:id="rId22"/>
    <p:sldId id="285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1" r:id="rId32"/>
    <p:sldId id="286" r:id="rId33"/>
    <p:sldId id="287" r:id="rId34"/>
    <p:sldId id="288" r:id="rId35"/>
    <p:sldId id="289" r:id="rId36"/>
    <p:sldId id="290" r:id="rId37"/>
    <p:sldId id="291" r:id="rId3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3300"/>
    <a:srgbClr val="006600"/>
    <a:srgbClr val="339933"/>
    <a:srgbClr val="00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91" autoAdjust="0"/>
    <p:restoredTop sz="94660"/>
  </p:normalViewPr>
  <p:slideViewPr>
    <p:cSldViewPr>
      <p:cViewPr>
        <p:scale>
          <a:sx n="125" d="100"/>
          <a:sy n="125" d="100"/>
        </p:scale>
        <p:origin x="-72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70B3834-7C9E-40E8-8F40-AA258C26A20D}" type="datetimeFigureOut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921697-5BF2-40E7-9510-D0CA301D07B1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E1F9F4E-FDC5-4A9C-AD5A-F55BFF022C86}" type="datetimeFigureOut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63CE2CE-1285-4B80-BF29-D7A5669D3017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 smtClean="0"/>
          </a:p>
        </p:txBody>
      </p:sp>
      <p:sp>
        <p:nvSpPr>
          <p:cNvPr id="522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D0BF059-05B3-4ACD-8846-F2706AFAB4DD}" type="slidenum">
              <a:rPr lang="ru-RU" altLang="uk-UA" smtClean="0"/>
              <a:pPr/>
              <a:t>18</a:t>
            </a:fld>
            <a:endParaRPr lang="ru-RU" altLang="uk-U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 smtClean="0"/>
          </a:p>
        </p:txBody>
      </p:sp>
      <p:sp>
        <p:nvSpPr>
          <p:cNvPr id="532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8CC957E-51CA-4F67-8477-ED336714234E}" type="slidenum">
              <a:rPr lang="ru-RU" altLang="uk-UA" smtClean="0"/>
              <a:pPr/>
              <a:t>36</a:t>
            </a:fld>
            <a:endParaRPr lang="ru-RU" altLang="uk-U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>
            <a:lvl1pPr>
              <a:defRPr>
                <a:solidFill>
                  <a:srgbClr val="00330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8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583FF-0BAA-46A3-9A01-6ACE835A9E3A}" type="datetime1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34D67-B899-4ED9-8A5F-3FB0103A118F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1F39C-7E00-42C9-BEA4-94DABD1C3A30}" type="datetime1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65DB6-D166-416A-8BE6-4880033EDF34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88119-749F-4AB3-B881-DA2941437582}" type="datetime1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043C1-1FEB-454E-B3EC-D99482380ED2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Arial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DDE02E8-BE58-4070-9C4A-39EC45DA05A2}" type="datetimeFigureOut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charset="0"/>
              </a:defRPr>
            </a:lvl1pPr>
          </a:lstStyle>
          <a:p>
            <a:pPr>
              <a:defRPr/>
            </a:pPr>
            <a:fld id="{ED62CD44-703F-4BC6-A8F6-214A78308B5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Arial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4026CD1-150A-4B2A-859D-11D630B28DF4}" type="datetimeFigureOut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charset="0"/>
              </a:defRPr>
            </a:lvl1pPr>
          </a:lstStyle>
          <a:p>
            <a:pPr>
              <a:defRPr/>
            </a:pPr>
            <a:fld id="{E434C890-0199-4001-A8D2-0AD5E8BDA3C4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42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Arial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2B64F81-3EB9-46AE-84C8-017B0E39A1E5}" type="datetimeFigureOut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charset="0"/>
              </a:defRPr>
            </a:lvl1pPr>
          </a:lstStyle>
          <a:p>
            <a:pPr>
              <a:defRPr/>
            </a:pPr>
            <a:fld id="{A0422D4E-F04B-4CB0-B7BE-2CC44C8A02B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Arial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E0D5BE4-DC11-44CD-A840-1D6CB11B2F60}" type="datetimeFigureOut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charset="0"/>
              </a:defRPr>
            </a:lvl1pPr>
          </a:lstStyle>
          <a:p>
            <a:pPr>
              <a:defRPr/>
            </a:pPr>
            <a:fld id="{7431ADB2-F0C2-43F8-98C5-EC618B8371A0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5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5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Arial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AC94B92-35BF-4C81-9C3B-C650A05BD6B5}" type="datetimeFigureOut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charset="0"/>
              </a:defRPr>
            </a:lvl1pPr>
          </a:lstStyle>
          <a:p>
            <a:pPr>
              <a:defRPr/>
            </a:pPr>
            <a:fld id="{EE8EAA31-865F-47F3-98F8-F6136C8C8E50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Arial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C2DB61-20F9-4C57-A25E-652FFA986FC1}" type="datetimeFigureOut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charset="0"/>
              </a:defRPr>
            </a:lvl1pPr>
          </a:lstStyle>
          <a:p>
            <a:pPr>
              <a:defRPr/>
            </a:pPr>
            <a:fld id="{6F2060B8-8B1B-497A-876F-62308038E516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Arial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956F82D-F85B-4551-A5DA-EEC29FE01F34}" type="datetimeFigureOut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charset="0"/>
              </a:defRPr>
            </a:lvl1pPr>
          </a:lstStyle>
          <a:p>
            <a:pPr>
              <a:defRPr/>
            </a:pPr>
            <a:fld id="{17C11596-5EF7-4317-8EFE-526AF70CD799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9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3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Arial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0CBFEF-42DD-4544-89FF-B78DC8D9525F}" type="datetimeFigureOut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charset="0"/>
              </a:defRPr>
            </a:lvl1pPr>
          </a:lstStyle>
          <a:p>
            <a:pPr>
              <a:defRPr/>
            </a:pPr>
            <a:fld id="{328A6E71-12CC-4373-82B5-E72B404C7A1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C8DA5-6092-43BA-9BB3-531443C2AC5E}" type="datetime1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4E26C-3EF0-4186-A196-0F30E4DEE78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9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uk-UA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3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Arial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9BD52E9-DD90-4EAF-85DB-374F67703FB4}" type="datetimeFigureOut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charset="0"/>
              </a:defRPr>
            </a:lvl1pPr>
          </a:lstStyle>
          <a:p>
            <a:pPr>
              <a:defRPr/>
            </a:pPr>
            <a:fld id="{03909DC1-7968-4F46-84C4-7C0E2EABD39D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Arial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211656-E41D-49BE-9ACC-9EC594C6DF88}" type="datetimeFigureOut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charset="0"/>
              </a:defRPr>
            </a:lvl1pPr>
          </a:lstStyle>
          <a:p>
            <a:pPr>
              <a:defRPr/>
            </a:pPr>
            <a:fld id="{BAA6ECF0-85B8-48B5-89C9-804D6538D63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365129"/>
            <a:ext cx="1971675" cy="581183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5" y="365129"/>
            <a:ext cx="5800725" cy="581183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Arial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1F57E4B-B5D6-4C74-AA2F-63584A526EFC}" type="datetimeFigureOut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charset="0"/>
              </a:defRPr>
            </a:lvl1pPr>
          </a:lstStyle>
          <a:p>
            <a:pPr>
              <a:defRPr/>
            </a:pPr>
            <a:fld id="{AF5F6D75-A0FF-4650-85DC-76356D7E4D07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BCFF1-F537-4BCB-AE98-AC9ECC8D9C0D}" type="datetime1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10293-2120-4263-B78D-DC596906976D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1910D-109A-46E6-8DEB-E370C8414F11}" type="datetime1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62847-17BF-4E16-B8D2-FDDC66E0392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011CD-9946-42C1-AE87-93540043AF89}" type="datetime1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EB69C-4922-41B3-A891-BB58209DB38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F6876-CD5B-498D-9E47-21797F4707B6}" type="datetime1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D9857-D9C1-40FF-A94D-AF0891502193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A68D8-F88D-40EF-AC74-11570C03E6F5}" type="datetime1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ABAB3-4704-44C2-9870-BC35EBD319C4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6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6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DE336-6A6A-4C2B-966F-B5BD754DDC46}" type="datetime1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F8830-0F68-4A4A-B24D-76B747E663CB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337D4-B00E-436E-B486-2398C677A808}" type="datetime1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04C37-E193-4A96-9BEB-5B532C5BA1E2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7" descr="слайд.jp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2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500813"/>
            <a:ext cx="21336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AE5A6A-C152-4C0B-825C-98709509A6E7}" type="datetime1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500813"/>
            <a:ext cx="28956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500813"/>
            <a:ext cx="2133600" cy="22066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42C65E7-6E44-4F4D-A9DD-57503A5CE05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6" r:id="rId1"/>
    <p:sldLayoutId id="2147484047" r:id="rId2"/>
    <p:sldLayoutId id="2147484048" r:id="rId3"/>
    <p:sldLayoutId id="2147484049" r:id="rId4"/>
    <p:sldLayoutId id="2147484050" r:id="rId5"/>
    <p:sldLayoutId id="2147484051" r:id="rId6"/>
    <p:sldLayoutId id="2147484052" r:id="rId7"/>
    <p:sldLayoutId id="2147484053" r:id="rId8"/>
    <p:sldLayoutId id="2147484054" r:id="rId9"/>
    <p:sldLayoutId id="2147484055" r:id="rId10"/>
    <p:sldLayoutId id="214748405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33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6600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800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9900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339933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0" y="366713"/>
            <a:ext cx="78867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  <a:endParaRPr lang="uk-UA" altLang="uk-UA" smtClean="0"/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0" y="1827213"/>
            <a:ext cx="7886700" cy="434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  <a:endParaRPr lang="uk-UA" altLang="uk-UA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68820D8-D350-4D29-89CA-6841429A4131}" type="datetime1">
              <a:rPr lang="ru-RU"/>
              <a:pPr>
                <a:defRPr/>
              </a:pPr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9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FFE5E92E-CD2B-4F2E-91D6-7ED837747869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Arial" charset="0"/>
          <a:cs typeface="Arial" charset="0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  <a:ea typeface="Arial" charset="0"/>
          <a:cs typeface="Arial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  <a:ea typeface="Arial" charset="0"/>
          <a:cs typeface="Arial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  <a:ea typeface="Arial" charset="0"/>
          <a:cs typeface="Arial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  <a:ea typeface="Arial" charset="0"/>
          <a:cs typeface="Arial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kumimoji="1" sz="2100" kern="12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Arial" charset="0"/>
          <a:cs typeface="Arial" charset="0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umimoji="1" sz="15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umimoji="1" sz="13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umimoji="1" sz="13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gazeta.zn.ua/EDUCATION/universitetskaya-nauka-v-strane-mnimyh-velichin-_.html" TargetMode="External"/><Relationship Id="rId2" Type="http://schemas.openxmlformats.org/officeDocument/2006/relationships/hyperlink" Target="http://gazeta.zn.ua/SCIENCE/kakaya_nam_nuzhna_nauka.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ru.golos.ua/suspilstvo/14_11_13_v_ukraine_nauka_jiva_no_tyajelo_dyishit__vitseprezident_nan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09075" cy="1357313"/>
          </a:xfrm>
        </p:spPr>
        <p:txBody>
          <a:bodyPr/>
          <a:lstStyle/>
          <a:p>
            <a:r>
              <a:rPr lang="ru-RU" altLang="uk-UA" sz="2400" smtClean="0">
                <a:solidFill>
                  <a:srgbClr val="F79646"/>
                </a:solidFill>
              </a:rPr>
              <a:t>СИСТЕМА </a:t>
            </a:r>
            <a:r>
              <a:rPr lang="ru-RU" altLang="uk-UA" sz="1600" smtClean="0">
                <a:solidFill>
                  <a:srgbClr val="F79646"/>
                </a:solidFill>
              </a:rPr>
              <a:t/>
            </a:r>
            <a:br>
              <a:rPr lang="ru-RU" altLang="uk-UA" sz="1600" smtClean="0">
                <a:solidFill>
                  <a:srgbClr val="F79646"/>
                </a:solidFill>
              </a:rPr>
            </a:br>
            <a:r>
              <a:rPr lang="ru-RU" altLang="uk-UA" sz="2000" smtClean="0">
                <a:solidFill>
                  <a:srgbClr val="F79646"/>
                </a:solidFill>
              </a:rPr>
              <a:t>«ОБРАЗОВАНИЕ + НАУКА + ИННОВАЦИОННЫЕ ТЕХНОЛОГИИ»  </a:t>
            </a:r>
            <a:r>
              <a:rPr lang="ru-RU" altLang="uk-UA" sz="1600" smtClean="0">
                <a:solidFill>
                  <a:srgbClr val="F79646"/>
                </a:solidFill>
              </a:rPr>
              <a:t>- </a:t>
            </a:r>
            <a:br>
              <a:rPr lang="ru-RU" altLang="uk-UA" sz="1600" smtClean="0">
                <a:solidFill>
                  <a:srgbClr val="F79646"/>
                </a:solidFill>
              </a:rPr>
            </a:br>
            <a:r>
              <a:rPr lang="ru-RU" altLang="uk-UA" sz="1600" smtClean="0">
                <a:solidFill>
                  <a:srgbClr val="F79646"/>
                </a:solidFill>
              </a:rPr>
              <a:t> ФУНДАМЕНТ </a:t>
            </a:r>
            <a:r>
              <a:rPr lang="en-US" altLang="uk-UA" sz="1600" smtClean="0">
                <a:solidFill>
                  <a:srgbClr val="F79646"/>
                </a:solidFill>
              </a:rPr>
              <a:t> </a:t>
            </a:r>
            <a:r>
              <a:rPr lang="ru-RU" altLang="uk-UA" sz="1600" smtClean="0">
                <a:solidFill>
                  <a:srgbClr val="F79646"/>
                </a:solidFill>
              </a:rPr>
              <a:t>УСТОЙЧИВОГО </a:t>
            </a:r>
            <a:r>
              <a:rPr lang="en-US" altLang="uk-UA" sz="1600" smtClean="0">
                <a:solidFill>
                  <a:srgbClr val="F79646"/>
                </a:solidFill>
              </a:rPr>
              <a:t> </a:t>
            </a:r>
            <a:r>
              <a:rPr lang="uk-UA" altLang="uk-UA" sz="1600" smtClean="0">
                <a:solidFill>
                  <a:srgbClr val="F79646"/>
                </a:solidFill>
              </a:rPr>
              <a:t>И</a:t>
            </a:r>
            <a:r>
              <a:rPr lang="en-US" altLang="uk-UA" sz="1600" smtClean="0">
                <a:solidFill>
                  <a:srgbClr val="F79646"/>
                </a:solidFill>
              </a:rPr>
              <a:t> </a:t>
            </a:r>
            <a:r>
              <a:rPr lang="uk-UA" altLang="uk-UA" sz="1600" smtClean="0">
                <a:solidFill>
                  <a:srgbClr val="F79646"/>
                </a:solidFill>
              </a:rPr>
              <a:t> БЕЗОПАСНОГО</a:t>
            </a:r>
            <a:r>
              <a:rPr lang="en-US" altLang="uk-UA" sz="1600" smtClean="0">
                <a:solidFill>
                  <a:srgbClr val="F79646"/>
                </a:solidFill>
              </a:rPr>
              <a:t> </a:t>
            </a:r>
            <a:r>
              <a:rPr lang="uk-UA" altLang="uk-UA" sz="1600" smtClean="0">
                <a:solidFill>
                  <a:srgbClr val="F79646"/>
                </a:solidFill>
              </a:rPr>
              <a:t> </a:t>
            </a:r>
            <a:r>
              <a:rPr lang="ru-RU" altLang="uk-UA" sz="1600" smtClean="0">
                <a:solidFill>
                  <a:srgbClr val="F79646"/>
                </a:solidFill>
              </a:rPr>
              <a:t>РАЗВИТИЯ </a:t>
            </a:r>
            <a:r>
              <a:rPr lang="en-US" altLang="uk-UA" sz="1600" smtClean="0">
                <a:solidFill>
                  <a:srgbClr val="F79646"/>
                </a:solidFill>
              </a:rPr>
              <a:t> </a:t>
            </a:r>
            <a:r>
              <a:rPr lang="ru-RU" altLang="uk-UA" sz="1600" smtClean="0">
                <a:solidFill>
                  <a:srgbClr val="F79646"/>
                </a:solidFill>
              </a:rPr>
              <a:t>ДЕРЖАВЫ</a:t>
            </a:r>
            <a:br>
              <a:rPr lang="ru-RU" altLang="uk-UA" sz="1600" smtClean="0">
                <a:solidFill>
                  <a:srgbClr val="F79646"/>
                </a:solidFill>
              </a:rPr>
            </a:br>
            <a:r>
              <a:rPr lang="ru-RU" altLang="uk-UA" sz="1600" smtClean="0">
                <a:solidFill>
                  <a:srgbClr val="F79646"/>
                </a:solidFill>
              </a:rPr>
              <a:t>(Некоторые проблемы и соображения по их решению)</a:t>
            </a:r>
            <a:br>
              <a:rPr lang="ru-RU" altLang="uk-UA" sz="1600" smtClean="0">
                <a:solidFill>
                  <a:srgbClr val="F79646"/>
                </a:solidFill>
              </a:rPr>
            </a:br>
            <a:endParaRPr lang="ru-RU" altLang="uk-UA" sz="1600" smtClean="0">
              <a:solidFill>
                <a:srgbClr val="F79646"/>
              </a:solidFill>
            </a:endParaRPr>
          </a:p>
        </p:txBody>
      </p:sp>
      <p:sp>
        <p:nvSpPr>
          <p:cNvPr id="1433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088" y="3643313"/>
            <a:ext cx="7705725" cy="2428875"/>
          </a:xfrm>
        </p:spPr>
        <p:txBody>
          <a:bodyPr/>
          <a:lstStyle/>
          <a:p>
            <a:pPr eaLnBrk="1" hangingPunct="1"/>
            <a:r>
              <a:rPr lang="ru-RU" altLang="uk-UA" sz="2000" b="1" smtClean="0">
                <a:solidFill>
                  <a:srgbClr val="006600"/>
                </a:solidFill>
              </a:rPr>
              <a:t>РАМАЗАНОВ СУЛТАН КУРБАНОВИЧ</a:t>
            </a:r>
            <a:endParaRPr lang="ru-RU" altLang="uk-UA" sz="2000" smtClean="0">
              <a:solidFill>
                <a:srgbClr val="006600"/>
              </a:solidFill>
            </a:endParaRPr>
          </a:p>
          <a:p>
            <a:pPr eaLnBrk="1" hangingPunct="1"/>
            <a:r>
              <a:rPr lang="ru-RU" altLang="uk-UA" sz="1400" b="1" smtClean="0"/>
              <a:t>профессор, </a:t>
            </a:r>
            <a:endParaRPr lang="ru-RU" altLang="uk-UA" sz="1400" smtClean="0"/>
          </a:p>
          <a:p>
            <a:pPr eaLnBrk="1" hangingPunct="1"/>
            <a:r>
              <a:rPr lang="ru-RU" altLang="uk-UA" sz="1400" b="1" smtClean="0"/>
              <a:t>доктор технических наук,</a:t>
            </a:r>
            <a:endParaRPr lang="ru-RU" altLang="uk-UA" sz="1400" smtClean="0"/>
          </a:p>
          <a:p>
            <a:pPr eaLnBrk="1" hangingPunct="1"/>
            <a:r>
              <a:rPr lang="ru-RU" altLang="uk-UA" sz="1400" b="1" smtClean="0"/>
              <a:t> доктор экономических наук,   </a:t>
            </a:r>
          </a:p>
          <a:p>
            <a:pPr eaLnBrk="1" hangingPunct="1"/>
            <a:r>
              <a:rPr lang="ru-RU" altLang="uk-UA" sz="1400" b="1" smtClean="0">
                <a:solidFill>
                  <a:srgbClr val="006600"/>
                </a:solidFill>
              </a:rPr>
              <a:t>Заслуженный деятель науки и техники Украины</a:t>
            </a:r>
            <a:endParaRPr lang="ru-RU" altLang="uk-UA" sz="1400" b="1" smtClean="0"/>
          </a:p>
          <a:p>
            <a:pPr eaLnBrk="1" hangingPunct="1"/>
            <a:r>
              <a:rPr lang="ru-RU" altLang="uk-UA" sz="1400" b="1" smtClean="0"/>
              <a:t>заведующий кафедры «Экономическая кибернетика»</a:t>
            </a:r>
          </a:p>
          <a:p>
            <a:pPr eaLnBrk="1" hangingPunct="1"/>
            <a:r>
              <a:rPr lang="ru-RU" altLang="uk-UA" sz="1400" b="1" smtClean="0"/>
              <a:t>Восточноукраинского национального университета им. В. Даля.</a:t>
            </a:r>
          </a:p>
          <a:p>
            <a:pPr eaLnBrk="1" hangingPunct="1"/>
            <a:r>
              <a:rPr lang="ru-RU" altLang="uk-UA" sz="1400" b="1" smtClean="0"/>
              <a:t>Профессор кафедры «Экономическая кибернетика» ПУЕТ</a:t>
            </a:r>
            <a:endParaRPr lang="ru-RU" altLang="uk-UA" sz="1400" smtClean="0"/>
          </a:p>
        </p:txBody>
      </p:sp>
      <p:sp>
        <p:nvSpPr>
          <p:cNvPr id="14340" name="Подзаголовок 2"/>
          <p:cNvSpPr txBox="1">
            <a:spLocks/>
          </p:cNvSpPr>
          <p:nvPr/>
        </p:nvSpPr>
        <p:spPr bwMode="auto">
          <a:xfrm>
            <a:off x="142875" y="1428750"/>
            <a:ext cx="4714875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ru-RU" altLang="uk-UA" sz="1300">
                <a:latin typeface="Tahoma" pitchFamily="34" charset="0"/>
                <a:cs typeface="Tahoma" pitchFamily="34" charset="0"/>
              </a:rPr>
              <a:t>Идеальное общество – это такое общество, </a:t>
            </a:r>
          </a:p>
          <a:p>
            <a:pPr algn="r"/>
            <a:r>
              <a:rPr lang="ru-RU" altLang="uk-UA" sz="1300">
                <a:latin typeface="Tahoma" pitchFamily="34" charset="0"/>
                <a:cs typeface="Tahoma" pitchFamily="34" charset="0"/>
              </a:rPr>
              <a:t>где престарелые могли бы иметь достойную кончину, сильные имели бы достойное занятие,  </a:t>
            </a:r>
          </a:p>
          <a:p>
            <a:pPr algn="r"/>
            <a:r>
              <a:rPr lang="ru-RU" altLang="uk-UA" sz="1300">
                <a:latin typeface="Tahoma" pitchFamily="34" charset="0"/>
                <a:cs typeface="Tahoma" pitchFamily="34" charset="0"/>
              </a:rPr>
              <a:t>а юным были открыты все пути.</a:t>
            </a:r>
          </a:p>
          <a:p>
            <a:pPr algn="r"/>
            <a:r>
              <a:rPr lang="ru-RU" altLang="uk-UA" sz="1300" b="1" i="1">
                <a:latin typeface="Tahoma" pitchFamily="34" charset="0"/>
                <a:cs typeface="Tahoma" pitchFamily="34" charset="0"/>
              </a:rPr>
              <a:t>Конфуций</a:t>
            </a:r>
          </a:p>
          <a:p>
            <a:pPr algn="r" eaLnBrk="1" hangingPunct="1"/>
            <a:r>
              <a:rPr lang="uk-UA" altLang="uk-UA" sz="1300">
                <a:latin typeface="Tahoma" pitchFamily="34" charset="0"/>
                <a:cs typeface="Tahoma" pitchFamily="34" charset="0"/>
              </a:rPr>
              <a:t>Країна без освіти і науки — це раб свого сусіди.</a:t>
            </a:r>
          </a:p>
          <a:p>
            <a:pPr algn="r" eaLnBrk="1" hangingPunct="1"/>
            <a:r>
              <a:rPr lang="uk-UA" altLang="uk-UA" sz="1300" b="1" i="1">
                <a:latin typeface="Tahoma" pitchFamily="34" charset="0"/>
                <a:cs typeface="Tahoma" pitchFamily="34" charset="0"/>
              </a:rPr>
              <a:t>                                                              Гельвецій</a:t>
            </a:r>
          </a:p>
          <a:p>
            <a:pPr algn="r" eaLnBrk="1" hangingPunct="1"/>
            <a:r>
              <a:rPr lang="ru-RU" altLang="uk-UA" sz="1300">
                <a:latin typeface="Tahoma" pitchFamily="34" charset="0"/>
                <a:cs typeface="Tahoma" pitchFamily="34" charset="0"/>
              </a:rPr>
              <a:t>Если бы люди договорились об определениях, </a:t>
            </a:r>
          </a:p>
          <a:p>
            <a:pPr algn="r" eaLnBrk="1" hangingPunct="1"/>
            <a:r>
              <a:rPr lang="ru-RU" altLang="uk-UA" sz="1300">
                <a:latin typeface="Tahoma" pitchFamily="34" charset="0"/>
                <a:cs typeface="Tahoma" pitchFamily="34" charset="0"/>
              </a:rPr>
              <a:t>то споров не существовало.                                                                 </a:t>
            </a:r>
            <a:r>
              <a:rPr lang="ru-RU" altLang="uk-UA" sz="1300" b="1" i="1">
                <a:latin typeface="Tahoma" pitchFamily="34" charset="0"/>
                <a:cs typeface="Tahoma" pitchFamily="34" charset="0"/>
              </a:rPr>
              <a:t>Демокрит</a:t>
            </a:r>
          </a:p>
          <a:p>
            <a:pPr eaLnBrk="1" hangingPunct="1"/>
            <a:endParaRPr lang="uk-UA" altLang="uk-UA" sz="1200">
              <a:latin typeface="Calibri" pitchFamily="34" charset="0"/>
            </a:endParaRPr>
          </a:p>
          <a:p>
            <a:pPr eaLnBrk="1" hangingPunct="1"/>
            <a:endParaRPr lang="ru-RU" altLang="uk-UA" sz="1200">
              <a:solidFill>
                <a:srgbClr val="003300"/>
              </a:solidFill>
              <a:latin typeface="Tahoma" pitchFamily="34" charset="0"/>
            </a:endParaRPr>
          </a:p>
        </p:txBody>
      </p:sp>
      <p:sp>
        <p:nvSpPr>
          <p:cNvPr id="14341" name="Подзаголовок 2"/>
          <p:cNvSpPr txBox="1">
            <a:spLocks/>
          </p:cNvSpPr>
          <p:nvPr/>
        </p:nvSpPr>
        <p:spPr bwMode="auto">
          <a:xfrm>
            <a:off x="5003800" y="1428750"/>
            <a:ext cx="3925888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r>
              <a:rPr lang="ru-RU" altLang="uk-UA" sz="120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«В сегодняшнем дне живет одновременно прошлое, настоящее, будущее. </a:t>
            </a:r>
            <a:br>
              <a:rPr lang="ru-RU" altLang="uk-UA" sz="120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</a:br>
            <a:r>
              <a:rPr lang="ru-RU" altLang="uk-UA" sz="120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Будущее – рядом с нами. </a:t>
            </a:r>
            <a:br>
              <a:rPr lang="ru-RU" altLang="uk-UA" sz="120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</a:br>
            <a:r>
              <a:rPr lang="ru-RU" altLang="uk-UA" sz="120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Его просто надо увидеть и поддержать»</a:t>
            </a:r>
          </a:p>
          <a:p>
            <a:pPr algn="r" eaLnBrk="1" hangingPunct="1"/>
            <a:r>
              <a:rPr lang="ru-RU" altLang="uk-UA" sz="1200" b="1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	                                 </a:t>
            </a:r>
            <a:r>
              <a:rPr lang="ru-RU" altLang="uk-UA" sz="1200" b="1" i="1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С.П. Курдюмов</a:t>
            </a:r>
            <a:endParaRPr lang="en-US" altLang="uk-UA" sz="1200" b="1" i="1">
              <a:solidFill>
                <a:srgbClr val="003300"/>
              </a:solidFill>
              <a:latin typeface="Tahoma" pitchFamily="34" charset="0"/>
              <a:cs typeface="Tahoma" pitchFamily="34" charset="0"/>
            </a:endParaRPr>
          </a:p>
          <a:p>
            <a:pPr algn="r" eaLnBrk="1" hangingPunct="1"/>
            <a:r>
              <a:rPr lang="ru-RU" altLang="uk-UA" sz="1200"/>
              <a:t>Надо уметь прощать людям их талант.</a:t>
            </a:r>
            <a:br>
              <a:rPr lang="ru-RU" altLang="uk-UA" sz="1200"/>
            </a:br>
            <a:r>
              <a:rPr lang="ru-RU" altLang="uk-UA" sz="1200" b="1" i="1"/>
              <a:t>А.Н. Колмогоров</a:t>
            </a:r>
            <a:endParaRPr lang="uk-UA" altLang="uk-UA" sz="1200" i="1"/>
          </a:p>
          <a:p>
            <a:pPr algn="r" eaLnBrk="1" hangingPunct="1"/>
            <a:r>
              <a:rPr lang="ru-RU" altLang="uk-UA" sz="1200">
                <a:solidFill>
                  <a:srgbClr val="003300"/>
                </a:solidFill>
                <a:latin typeface="Tahoma" pitchFamily="34" charset="0"/>
              </a:rPr>
              <a:t>Если мы начнем теплее относится друг к другу, </a:t>
            </a:r>
            <a:r>
              <a:rPr lang="en-US" altLang="uk-UA" sz="1200">
                <a:solidFill>
                  <a:srgbClr val="003300"/>
                </a:solidFill>
                <a:latin typeface="Tahoma" pitchFamily="34" charset="0"/>
              </a:rPr>
              <a:t> </a:t>
            </a:r>
            <a:endParaRPr lang="ru-RU" altLang="uk-UA" sz="1200">
              <a:solidFill>
                <a:srgbClr val="003300"/>
              </a:solidFill>
              <a:latin typeface="Tahoma" pitchFamily="34" charset="0"/>
            </a:endParaRPr>
          </a:p>
          <a:p>
            <a:pPr algn="r" eaLnBrk="1" hangingPunct="1"/>
            <a:r>
              <a:rPr lang="ru-RU" altLang="uk-UA" sz="1200">
                <a:solidFill>
                  <a:srgbClr val="003300"/>
                </a:solidFill>
                <a:latin typeface="Tahoma" pitchFamily="34" charset="0"/>
              </a:rPr>
              <a:t>то рай на земле наступит послезавтра</a:t>
            </a:r>
          </a:p>
          <a:p>
            <a:pPr algn="r" eaLnBrk="1" hangingPunct="1"/>
            <a:r>
              <a:rPr lang="ru-RU" altLang="uk-UA" sz="1200" b="1">
                <a:solidFill>
                  <a:srgbClr val="003300"/>
                </a:solidFill>
                <a:latin typeface="Tahoma" pitchFamily="34" charset="0"/>
              </a:rPr>
              <a:t>                                                     </a:t>
            </a:r>
            <a:r>
              <a:rPr lang="ru-RU" altLang="uk-UA" sz="1200" b="1" i="1">
                <a:solidFill>
                  <a:srgbClr val="003300"/>
                </a:solidFill>
                <a:latin typeface="Tahoma" pitchFamily="34" charset="0"/>
              </a:rPr>
              <a:t>Ф. Достоевский</a:t>
            </a:r>
            <a:endParaRPr lang="ru-RU" altLang="uk-UA" sz="1000" i="1">
              <a:solidFill>
                <a:srgbClr val="003300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uk-UA" sz="1800" smtClean="0"/>
              <a:t/>
            </a:r>
            <a:br>
              <a:rPr lang="ru-RU" altLang="uk-UA" sz="1800" smtClean="0"/>
            </a:br>
            <a:r>
              <a:rPr lang="ru-RU" altLang="uk-UA" sz="2000" smtClean="0">
                <a:solidFill>
                  <a:srgbClr val="FFFF00"/>
                </a:solidFill>
              </a:rPr>
              <a:t>Европейская стратегия разумного, устойчивого и интегрирующего роста - (Европа 2020) – </a:t>
            </a:r>
            <a:br>
              <a:rPr lang="ru-RU" altLang="uk-UA" sz="2000" smtClean="0">
                <a:solidFill>
                  <a:srgbClr val="FFFF00"/>
                </a:solidFill>
              </a:rPr>
            </a:br>
            <a:r>
              <a:rPr lang="ru-RU" altLang="uk-UA" sz="2000" smtClean="0">
                <a:solidFill>
                  <a:srgbClr val="FFFF00"/>
                </a:solidFill>
              </a:rPr>
              <a:t>новая экономическая стратегия Европейского Союза:</a:t>
            </a:r>
            <a:br>
              <a:rPr lang="ru-RU" altLang="uk-UA" sz="2000" smtClean="0">
                <a:solidFill>
                  <a:srgbClr val="FFFF00"/>
                </a:solidFill>
              </a:rPr>
            </a:br>
            <a:endParaRPr lang="ru-RU" altLang="uk-UA" sz="2000" smtClean="0">
              <a:solidFill>
                <a:srgbClr val="FFFF00"/>
              </a:solidFill>
            </a:endParaRPr>
          </a:p>
        </p:txBody>
      </p:sp>
      <p:sp>
        <p:nvSpPr>
          <p:cNvPr id="2355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uk-UA" sz="1600" i="1" smtClean="0"/>
              <a:t>Разумный рост - Развитие экономики, основанной на инновациях.</a:t>
            </a:r>
            <a:endParaRPr lang="ru-RU" altLang="uk-UA" sz="1600" smtClean="0"/>
          </a:p>
          <a:p>
            <a:r>
              <a:rPr lang="ru-RU" altLang="uk-UA" sz="1600" i="1" smtClean="0"/>
              <a:t>Устойчивый рост - Эффективное использование ресурсов и повышение </a:t>
            </a:r>
            <a:endParaRPr lang="ru-RU" altLang="uk-UA" sz="1600" smtClean="0"/>
          </a:p>
          <a:p>
            <a:r>
              <a:rPr lang="ru-RU" altLang="uk-UA" sz="1600" i="1" smtClean="0"/>
              <a:t>конкурентоспособности экономики.</a:t>
            </a:r>
            <a:endParaRPr lang="ru-RU" altLang="uk-UA" sz="1600" smtClean="0"/>
          </a:p>
          <a:p>
            <a:r>
              <a:rPr lang="ru-RU" altLang="uk-UA" sz="1600" i="1" smtClean="0"/>
              <a:t>Интегрирующий рост  - Содействие развитию экономики высокой занятости, которая способствует экономической, социальной и территориальной сплочённости.</a:t>
            </a:r>
            <a:endParaRPr lang="ru-RU" altLang="uk-UA" sz="1600" smtClean="0"/>
          </a:p>
          <a:p>
            <a:r>
              <a:rPr lang="ru-RU" altLang="uk-UA" sz="1600" b="1" i="1" smtClean="0"/>
              <a:t>Основные цели:</a:t>
            </a:r>
            <a:endParaRPr lang="ru-RU" altLang="uk-UA" sz="1600" smtClean="0"/>
          </a:p>
          <a:p>
            <a:r>
              <a:rPr lang="ru-RU" altLang="uk-UA" sz="1600" i="1" smtClean="0"/>
              <a:t>трудоустройство 75% населения в возрасте от 20 до 64 лет</a:t>
            </a:r>
            <a:endParaRPr lang="ru-RU" altLang="uk-UA" sz="1600" smtClean="0"/>
          </a:p>
          <a:p>
            <a:r>
              <a:rPr lang="ru-RU" altLang="uk-UA" sz="1600" i="1" smtClean="0"/>
              <a:t>увеличение инвестиции на исследования и развитие (R&amp;D) до 3% ВВП</a:t>
            </a:r>
            <a:endParaRPr lang="ru-RU" altLang="uk-UA" sz="1600" smtClean="0"/>
          </a:p>
          <a:p>
            <a:r>
              <a:rPr lang="ru-RU" altLang="uk-UA" sz="1600" i="1" smtClean="0"/>
              <a:t>уменьшение количества людей без среднего образования до 10%</a:t>
            </a:r>
            <a:endParaRPr lang="ru-RU" altLang="uk-UA" sz="1600" smtClean="0"/>
          </a:p>
          <a:p>
            <a:r>
              <a:rPr lang="ru-RU" altLang="uk-UA" sz="1600" i="1" smtClean="0"/>
              <a:t>увеличение доли источников возобновляемой энергии и повышение энергетической эффективности</a:t>
            </a:r>
            <a:endParaRPr lang="ru-RU" altLang="uk-UA" sz="1600" smtClean="0"/>
          </a:p>
          <a:p>
            <a:r>
              <a:rPr lang="ru-RU" altLang="uk-UA" sz="1600" i="1" smtClean="0"/>
              <a:t>уменьшение количества людей, живущих в бедности с 80 до 60 миллионов (16% до 12%) </a:t>
            </a:r>
            <a:endParaRPr lang="ru-RU" altLang="uk-UA" sz="1600" smtClean="0"/>
          </a:p>
          <a:p>
            <a:r>
              <a:rPr lang="ru-RU" altLang="uk-UA" sz="1600" i="1" smtClean="0"/>
              <a:t>увеличение числа людей с дипломами высших учебных заведений до 40%</a:t>
            </a:r>
            <a:endParaRPr lang="ru-RU" altLang="uk-UA" sz="1600" smtClean="0"/>
          </a:p>
          <a:p>
            <a:r>
              <a:rPr lang="ru-RU" altLang="uk-UA" sz="1600" i="1" smtClean="0"/>
              <a:t>увеличение доли источников возобновляемой энергии и повышение энергетической эффективности.</a:t>
            </a:r>
            <a:endParaRPr lang="ru-RU" altLang="uk-UA" sz="1600" smtClean="0"/>
          </a:p>
          <a:p>
            <a:r>
              <a:rPr lang="ru-RU" altLang="uk-UA" b="1" i="1" smtClean="0"/>
              <a:t> </a:t>
            </a:r>
            <a:endParaRPr lang="ru-RU" altLang="uk-UA" smtClean="0"/>
          </a:p>
          <a:p>
            <a:endParaRPr lang="ru-RU" altLang="uk-UA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84F3C72-01D0-469B-BAD3-0E7E065CBD6C}" type="slidenum">
              <a:rPr lang="ru-RU" altLang="uk-UA" sz="1800" smtClean="0">
                <a:solidFill>
                  <a:srgbClr val="FFC000"/>
                </a:solidFill>
              </a:rPr>
              <a:pPr/>
              <a:t>10</a:t>
            </a:fld>
            <a:endParaRPr lang="ru-RU" altLang="uk-UA" sz="18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uk-UA" sz="2000" i="1" smtClean="0">
                <a:solidFill>
                  <a:srgbClr val="FFFF00"/>
                </a:solidFill>
              </a:rPr>
              <a:t>Задачи, которые поставил перед собой Европейский Союз - </a:t>
            </a:r>
            <a:r>
              <a:rPr lang="ru-RU" altLang="uk-UA" sz="2000" smtClean="0">
                <a:solidFill>
                  <a:srgbClr val="FFFF00"/>
                </a:solidFill>
              </a:rPr>
              <a:t/>
            </a:r>
            <a:br>
              <a:rPr lang="ru-RU" altLang="uk-UA" sz="2000" smtClean="0">
                <a:solidFill>
                  <a:srgbClr val="FFFF00"/>
                </a:solidFill>
              </a:rPr>
            </a:br>
            <a:r>
              <a:rPr lang="ru-RU" altLang="uk-UA" sz="2000" i="1" smtClean="0">
                <a:solidFill>
                  <a:srgbClr val="FFFF00"/>
                </a:solidFill>
              </a:rPr>
              <a:t>Разумный рост - развитие экономики, </a:t>
            </a:r>
            <a:br>
              <a:rPr lang="ru-RU" altLang="uk-UA" sz="2000" i="1" smtClean="0">
                <a:solidFill>
                  <a:srgbClr val="FFFF00"/>
                </a:solidFill>
              </a:rPr>
            </a:br>
            <a:r>
              <a:rPr lang="ru-RU" altLang="uk-UA" sz="2000" i="1" smtClean="0">
                <a:solidFill>
                  <a:srgbClr val="FFFF00"/>
                </a:solidFill>
              </a:rPr>
              <a:t>основанной на знаниях и инновациях:</a:t>
            </a:r>
            <a:endParaRPr lang="ru-RU" altLang="uk-UA" sz="2000" smtClean="0">
              <a:solidFill>
                <a:srgbClr val="FFFF00"/>
              </a:solidFill>
            </a:endParaRPr>
          </a:p>
        </p:txBody>
      </p:sp>
      <p:sp>
        <p:nvSpPr>
          <p:cNvPr id="2457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uk-UA" sz="1800" i="1" u="sng" smtClean="0"/>
              <a:t>ИННОВАЦИИ </a:t>
            </a:r>
            <a:r>
              <a:rPr lang="ru-RU" altLang="uk-UA" sz="1800" i="1" smtClean="0"/>
              <a:t> </a:t>
            </a:r>
          </a:p>
          <a:p>
            <a:pPr>
              <a:buFont typeface="Arial" charset="0"/>
              <a:buNone/>
            </a:pPr>
            <a:r>
              <a:rPr lang="ru-RU" altLang="uk-UA" sz="1800" smtClean="0"/>
              <a:t>(инвестиции на исследования и развитие (R&amp;D) в Европе составляют только </a:t>
            </a:r>
            <a:r>
              <a:rPr lang="ru-RU" altLang="uk-UA" sz="1800" b="1" smtClean="0"/>
              <a:t>2%</a:t>
            </a:r>
            <a:r>
              <a:rPr lang="ru-RU" altLang="uk-UA" sz="1800" smtClean="0"/>
              <a:t>  ВВП, для сравнения - в США – </a:t>
            </a:r>
            <a:r>
              <a:rPr lang="ru-RU" altLang="uk-UA" sz="1800" b="1" smtClean="0"/>
              <a:t>2,6%,</a:t>
            </a:r>
            <a:r>
              <a:rPr lang="ru-RU" altLang="uk-UA" sz="1800" smtClean="0"/>
              <a:t> в Японии – </a:t>
            </a:r>
            <a:r>
              <a:rPr lang="ru-RU" altLang="uk-UA" sz="1800" b="1" smtClean="0"/>
              <a:t>3,4%</a:t>
            </a:r>
            <a:r>
              <a:rPr lang="ru-RU" altLang="uk-UA" sz="1800" smtClean="0"/>
              <a:t>.).</a:t>
            </a:r>
          </a:p>
          <a:p>
            <a:r>
              <a:rPr lang="ru-RU" altLang="uk-UA" sz="1800" i="1" u="sng" smtClean="0"/>
              <a:t>ОБРАЗОВАНИЕ, ПРОФЕССИОНАЛЬНАЯ ПОДГОТОВКА И ОБУЧЕНИЕ В ТЕЧЕНИЕ ВСЕЙ ЖИЗНИ </a:t>
            </a:r>
            <a:r>
              <a:rPr lang="ru-RU" altLang="uk-UA" sz="1800" i="1" smtClean="0"/>
              <a:t> </a:t>
            </a:r>
          </a:p>
          <a:p>
            <a:pPr>
              <a:buFont typeface="Arial" charset="0"/>
              <a:buNone/>
            </a:pPr>
            <a:r>
              <a:rPr lang="ru-RU" altLang="uk-UA" sz="1800" i="1" smtClean="0"/>
              <a:t> </a:t>
            </a:r>
            <a:r>
              <a:rPr lang="ru-RU" altLang="uk-UA" sz="1800" smtClean="0"/>
              <a:t>(согласно Академическому рейтингу университетов мира, проводимому Шанхайским Университетом, только </a:t>
            </a:r>
            <a:r>
              <a:rPr lang="ru-RU" altLang="uk-UA" sz="1800" b="1" smtClean="0"/>
              <a:t>два</a:t>
            </a:r>
            <a:r>
              <a:rPr lang="ru-RU" altLang="uk-UA" sz="1800" smtClean="0"/>
              <a:t> Европейских университета  входят в мировую «двадцатку»).</a:t>
            </a:r>
          </a:p>
          <a:p>
            <a:r>
              <a:rPr lang="ru-RU" altLang="uk-UA" sz="1800" i="1" u="sng" smtClean="0"/>
              <a:t>«ЦИФРОВОЕ» ОБЩЕСТВО</a:t>
            </a:r>
            <a:r>
              <a:rPr lang="ru-RU" altLang="uk-UA" sz="1800" smtClean="0"/>
              <a:t> </a:t>
            </a:r>
          </a:p>
          <a:p>
            <a:pPr>
              <a:buFont typeface="Arial" charset="0"/>
              <a:buNone/>
            </a:pPr>
            <a:r>
              <a:rPr lang="ru-RU" altLang="uk-UA" sz="1800" smtClean="0"/>
              <a:t>(сектор информационно-коммуникационных технологий) представляет собой мировой рынок в размере 2 тыс. млрд. евро. </a:t>
            </a:r>
          </a:p>
          <a:p>
            <a:pPr>
              <a:buFont typeface="Arial" charset="0"/>
              <a:buNone/>
            </a:pPr>
            <a:r>
              <a:rPr lang="ru-RU" altLang="uk-UA" sz="1800" smtClean="0"/>
              <a:t>	Таким образом, на 1 человека приходится: </a:t>
            </a:r>
          </a:p>
          <a:p>
            <a:r>
              <a:rPr lang="ru-RU" altLang="uk-UA" sz="1800" smtClean="0"/>
              <a:t>в мире – </a:t>
            </a:r>
            <a:r>
              <a:rPr lang="ru-RU" altLang="uk-UA" sz="1800" b="1" smtClean="0"/>
              <a:t>300</a:t>
            </a:r>
            <a:r>
              <a:rPr lang="ru-RU" altLang="uk-UA" sz="1800" smtClean="0"/>
              <a:t> евро; в Европе – </a:t>
            </a:r>
            <a:r>
              <a:rPr lang="ru-RU" altLang="uk-UA" sz="1800" b="1" smtClean="0"/>
              <a:t>1000</a:t>
            </a:r>
            <a:r>
              <a:rPr lang="ru-RU" altLang="uk-UA" sz="1800" smtClean="0"/>
              <a:t> евро; в Украине – </a:t>
            </a:r>
            <a:r>
              <a:rPr lang="ru-RU" altLang="uk-UA" sz="1800" b="1" smtClean="0"/>
              <a:t>100 (</a:t>
            </a:r>
            <a:r>
              <a:rPr lang="en-US" altLang="uk-UA" sz="1800" b="1" smtClean="0"/>
              <a:t>?</a:t>
            </a:r>
            <a:r>
              <a:rPr lang="ru-RU" altLang="uk-UA" sz="1800" b="1" smtClean="0"/>
              <a:t>) </a:t>
            </a:r>
            <a:r>
              <a:rPr lang="ru-RU" altLang="uk-UA" sz="1800" smtClean="0"/>
              <a:t>евро; </a:t>
            </a:r>
          </a:p>
          <a:p>
            <a:r>
              <a:rPr lang="ru-RU" altLang="uk-UA" sz="1800" smtClean="0"/>
              <a:t>в Полтавской области –   </a:t>
            </a:r>
            <a:r>
              <a:rPr lang="ru-RU" altLang="uk-UA" sz="1800" b="1" smtClean="0"/>
              <a:t>***</a:t>
            </a:r>
            <a:r>
              <a:rPr lang="ru-RU" altLang="uk-UA" sz="1800" smtClean="0"/>
              <a:t>  евро.</a:t>
            </a:r>
          </a:p>
          <a:p>
            <a:pPr>
              <a:buFont typeface="Arial" charset="0"/>
              <a:buNone/>
            </a:pPr>
            <a:endParaRPr lang="ru-RU" altLang="uk-UA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3071889-0A6C-4B1B-8846-F31D4B9AD35D}" type="slidenum">
              <a:rPr lang="ru-RU" altLang="uk-UA" sz="1800" smtClean="0">
                <a:solidFill>
                  <a:srgbClr val="FFC000"/>
                </a:solidFill>
              </a:rPr>
              <a:pPr/>
              <a:t>11</a:t>
            </a:fld>
            <a:endParaRPr lang="ru-RU" altLang="uk-UA" sz="18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uk-UA" sz="2800" i="1" smtClean="0">
                <a:solidFill>
                  <a:srgbClr val="FFFF00"/>
                </a:solidFill>
              </a:rPr>
              <a:t>Система обучения в течение всей жизни</a:t>
            </a:r>
            <a:endParaRPr lang="ru-RU" altLang="uk-UA" sz="2800" smtClean="0">
              <a:solidFill>
                <a:srgbClr val="FFFF00"/>
              </a:solidFill>
            </a:endParaRPr>
          </a:p>
        </p:txBody>
      </p:sp>
      <p:pic>
        <p:nvPicPr>
          <p:cNvPr id="2560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73188" y="1357313"/>
            <a:ext cx="6699250" cy="4981575"/>
          </a:xfrm>
          <a:noFill/>
        </p:spPr>
      </p:pic>
      <p:sp>
        <p:nvSpPr>
          <p:cNvPr id="25604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23257AF-E47C-42CD-B69C-93241D497F63}" type="slidenum">
              <a:rPr lang="ru-RU" altLang="uk-UA" sz="1800" smtClean="0">
                <a:solidFill>
                  <a:srgbClr val="FFC000"/>
                </a:solidFill>
              </a:rPr>
              <a:pPr/>
              <a:t>12</a:t>
            </a:fld>
            <a:endParaRPr lang="ru-RU" altLang="uk-UA" sz="18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uk-UA" sz="2800" i="1" smtClean="0">
                <a:solidFill>
                  <a:srgbClr val="FFFF00"/>
                </a:solidFill>
              </a:rPr>
              <a:t>Типы обучения на протяжении всей жизни</a:t>
            </a:r>
            <a:endParaRPr lang="ru-RU" altLang="uk-UA" sz="2800" smtClean="0">
              <a:solidFill>
                <a:srgbClr val="FFFF00"/>
              </a:solidFill>
            </a:endParaRPr>
          </a:p>
        </p:txBody>
      </p:sp>
      <p:sp>
        <p:nvSpPr>
          <p:cNvPr id="2662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uk-UA" sz="1800" i="1" u="sng" smtClean="0"/>
              <a:t>формальное обучение </a:t>
            </a:r>
            <a:r>
              <a:rPr lang="ru-RU" altLang="uk-UA" sz="1800" smtClean="0"/>
              <a:t>(структурное образование, которое направлено на четко поставленную цель и подтверждается получением признанных свидетельств, аттестатов, дипломов и пр.);</a:t>
            </a:r>
          </a:p>
          <a:p>
            <a:pPr>
              <a:buFont typeface="Arial" charset="0"/>
              <a:buNone/>
            </a:pPr>
            <a:endParaRPr lang="ru-RU" altLang="uk-UA" sz="1800" smtClean="0"/>
          </a:p>
          <a:p>
            <a:r>
              <a:rPr lang="ru-RU" altLang="uk-UA" sz="1800" i="1" u="sng" smtClean="0"/>
              <a:t>неформальное обучение  </a:t>
            </a:r>
            <a:r>
              <a:rPr lang="ru-RU" altLang="uk-UA" sz="1800" smtClean="0"/>
              <a:t>(любая образовательная активность вне формальной системы; может быть самообразовательная деятельность, которая направлена на получение дополнительных, необходимых обучающемуся, знаний, умений, компетенций; результат такого обучения формально не признается);</a:t>
            </a:r>
          </a:p>
          <a:p>
            <a:pPr>
              <a:buFont typeface="Arial" charset="0"/>
              <a:buNone/>
            </a:pPr>
            <a:endParaRPr lang="ru-RU" altLang="uk-UA" sz="1800" smtClean="0"/>
          </a:p>
          <a:p>
            <a:r>
              <a:rPr lang="ru-RU" altLang="uk-UA" sz="1800" i="1" u="sng" smtClean="0"/>
              <a:t>спонтанное обучение </a:t>
            </a:r>
            <a:r>
              <a:rPr lang="ru-RU" altLang="uk-UA" sz="1800" i="1" smtClean="0"/>
              <a:t>(</a:t>
            </a:r>
            <a:r>
              <a:rPr lang="ru-RU" altLang="uk-UA" sz="1800" smtClean="0"/>
              <a:t>обучение в течение повседневной жизнедеятельности человека, связанной с работой, жизнью в семье, досугом. Оно не является структурированным с точки зрения целей, длительности, но является целенаправленным с точки зрения того, кто обучается. Формирует базовые человеческие ценности).</a:t>
            </a:r>
          </a:p>
          <a:p>
            <a:endParaRPr lang="ru-RU" altLang="uk-UA" smtClean="0"/>
          </a:p>
        </p:txBody>
      </p:sp>
      <p:sp>
        <p:nvSpPr>
          <p:cNvPr id="2662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FF857EA-8BDF-471E-86A4-3C1219FCD9DE}" type="slidenum">
              <a:rPr lang="ru-RU" altLang="uk-UA" sz="1600" smtClean="0">
                <a:solidFill>
                  <a:srgbClr val="FFC000"/>
                </a:solidFill>
              </a:rPr>
              <a:pPr/>
              <a:t>13</a:t>
            </a:fld>
            <a:endParaRPr lang="ru-RU" altLang="uk-UA" sz="16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uk-UA" sz="2800" smtClean="0">
                <a:solidFill>
                  <a:srgbClr val="FFFF00"/>
                </a:solidFill>
              </a:rPr>
              <a:t>Инновационные элементы в системе обучения на протяжении всей жизни </a:t>
            </a:r>
            <a:endParaRPr lang="ru-RU" altLang="uk-UA" smtClean="0">
              <a:solidFill>
                <a:srgbClr val="FFFF00"/>
              </a:solidFill>
            </a:endParaRPr>
          </a:p>
        </p:txBody>
      </p:sp>
      <p:sp>
        <p:nvSpPr>
          <p:cNvPr id="2765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uk-UA" sz="2000" i="1" u="sng" smtClean="0"/>
              <a:t>Внедрение в общеобразовательные учебные заведения области </a:t>
            </a:r>
            <a:r>
              <a:rPr lang="ru-RU" altLang="uk-UA" sz="2000" smtClean="0"/>
              <a:t>курсов и программ профессиональной подготовки,  повышающих конкурентоспособность выпускников.</a:t>
            </a:r>
          </a:p>
          <a:p>
            <a:r>
              <a:rPr lang="ru-RU" altLang="uk-UA" sz="2000" i="1" u="sng" smtClean="0"/>
              <a:t>Создание современных учебных заведений</a:t>
            </a:r>
            <a:r>
              <a:rPr lang="ru-RU" altLang="uk-UA" sz="2000" smtClean="0"/>
              <a:t>, обеспечивающих подготовку квалифицированных работников, востребованных на рынке труда.</a:t>
            </a:r>
          </a:p>
          <a:p>
            <a:r>
              <a:rPr lang="ru-RU" altLang="uk-UA" sz="2000" i="1" u="sng" smtClean="0"/>
              <a:t>Стратегия реформирования регионального рынка труда.</a:t>
            </a:r>
          </a:p>
          <a:p>
            <a:pPr>
              <a:buFont typeface="Arial" charset="0"/>
              <a:buNone/>
            </a:pPr>
            <a:endParaRPr lang="ru-RU" altLang="uk-UA" sz="2000" smtClean="0"/>
          </a:p>
          <a:p>
            <a:r>
              <a:rPr lang="ru-RU" altLang="uk-UA" sz="2000" i="1" u="sng" smtClean="0"/>
              <a:t>Высшие учебные заведения регионов в системе непрерывного образования, </a:t>
            </a:r>
            <a:r>
              <a:rPr lang="ru-RU" altLang="uk-UA" sz="2000" smtClean="0"/>
              <a:t>например, это: привлечение в регион передовых международных организаций и институций в сфере обучения (Фонд Принца Чарльза, SISCO и др.); </a:t>
            </a:r>
            <a:r>
              <a:rPr lang="ru-RU" altLang="uk-UA" sz="2000" i="1" smtClean="0"/>
              <a:t>участие в обучающих программах ЕС </a:t>
            </a:r>
            <a:r>
              <a:rPr lang="ru-RU" altLang="uk-UA" sz="2000" smtClean="0"/>
              <a:t>(</a:t>
            </a:r>
            <a:r>
              <a:rPr lang="ru-RU" altLang="uk-UA" sz="2000" u="sng" smtClean="0"/>
              <a:t>Jean Monnet, TEMPUS</a:t>
            </a:r>
            <a:r>
              <a:rPr lang="ru-RU" altLang="uk-UA" sz="2000" smtClean="0"/>
              <a:t>, Erasmus +Офис) и др.</a:t>
            </a:r>
          </a:p>
          <a:p>
            <a:pPr>
              <a:buFont typeface="Arial" charset="0"/>
              <a:buNone/>
            </a:pPr>
            <a:endParaRPr lang="ru-RU" altLang="uk-UA" smtClean="0"/>
          </a:p>
        </p:txBody>
      </p:sp>
      <p:sp>
        <p:nvSpPr>
          <p:cNvPr id="2765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0743FBE-F8A3-42DE-AAC1-237133E07712}" type="slidenum">
              <a:rPr lang="ru-RU" altLang="uk-UA" sz="1800" smtClean="0">
                <a:solidFill>
                  <a:srgbClr val="FFC000"/>
                </a:solidFill>
              </a:rPr>
              <a:pPr/>
              <a:t>14</a:t>
            </a:fld>
            <a:endParaRPr lang="ru-RU" altLang="uk-UA" sz="18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uk-UA" sz="2000" smtClean="0">
                <a:solidFill>
                  <a:srgbClr val="FFFF00"/>
                </a:solidFill>
              </a:rPr>
              <a:t>НЕОБХОДИМОСТЬ  И  РЕЗУЛЬТАТ  </a:t>
            </a:r>
            <a:br>
              <a:rPr lang="ru-RU" altLang="uk-UA" sz="2000" smtClean="0">
                <a:solidFill>
                  <a:srgbClr val="FFFF00"/>
                </a:solidFill>
              </a:rPr>
            </a:br>
            <a:r>
              <a:rPr lang="ru-RU" altLang="uk-UA" sz="2000" smtClean="0">
                <a:solidFill>
                  <a:srgbClr val="FFFF00"/>
                </a:solidFill>
              </a:rPr>
              <a:t>НЕПРЕРЫВНОГО ОБРАЗОВАНИЯ</a:t>
            </a:r>
          </a:p>
        </p:txBody>
      </p:sp>
      <p:sp>
        <p:nvSpPr>
          <p:cNvPr id="2867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uk-UA" sz="2000" b="1" smtClean="0"/>
              <a:t>с</a:t>
            </a:r>
            <a:r>
              <a:rPr lang="ru-RU" altLang="uk-UA" sz="2000" b="1" i="1" smtClean="0"/>
              <a:t>тремительное развитие науки, техники, систем коммуникаций и технологий производства;</a:t>
            </a:r>
            <a:endParaRPr lang="ru-RU" altLang="uk-UA" sz="2000" smtClean="0"/>
          </a:p>
          <a:p>
            <a:r>
              <a:rPr lang="ru-RU" altLang="uk-UA" sz="2000" b="1" i="1" smtClean="0"/>
              <a:t>информатизация всех сторон жизнедеятельности;</a:t>
            </a:r>
            <a:endParaRPr lang="ru-RU" altLang="uk-UA" sz="2000" smtClean="0"/>
          </a:p>
          <a:p>
            <a:r>
              <a:rPr lang="ru-RU" altLang="uk-UA" sz="2000" smtClean="0"/>
              <a:t> </a:t>
            </a:r>
            <a:r>
              <a:rPr lang="ru-RU" altLang="uk-UA" sz="2000" b="1" i="1" smtClean="0"/>
              <a:t>демографическая тенденция старения населения;</a:t>
            </a:r>
            <a:endParaRPr lang="ru-RU" altLang="uk-UA" sz="2000" smtClean="0"/>
          </a:p>
          <a:p>
            <a:r>
              <a:rPr lang="ru-RU" altLang="uk-UA" sz="2000" b="1" i="1" smtClean="0"/>
              <a:t>необходимость модернизации экономики Украины;</a:t>
            </a:r>
            <a:endParaRPr lang="ru-RU" altLang="uk-UA" sz="2000" smtClean="0"/>
          </a:p>
          <a:p>
            <a:r>
              <a:rPr lang="ru-RU" altLang="uk-UA" sz="2000" b="1" i="1" smtClean="0"/>
              <a:t>новые вызовы и потенциальные угрозы (изменение климата, возникновение новых вирусов и болезней, терроризм);</a:t>
            </a:r>
            <a:endParaRPr lang="ru-RU" altLang="uk-UA" sz="2000" smtClean="0"/>
          </a:p>
          <a:p>
            <a:r>
              <a:rPr lang="ru-RU" altLang="uk-UA" sz="2000" b="1" i="1" smtClean="0"/>
              <a:t>др.</a:t>
            </a:r>
            <a:endParaRPr lang="ru-RU" altLang="uk-UA" sz="2000" smtClean="0"/>
          </a:p>
          <a:p>
            <a:pPr algn="ctr">
              <a:buFont typeface="Arial" charset="0"/>
              <a:buNone/>
            </a:pPr>
            <a:r>
              <a:rPr lang="ru-RU" altLang="uk-UA" sz="1800" b="1" smtClean="0"/>
              <a:t>Направления развития системы непрерывного образования</a:t>
            </a:r>
            <a:r>
              <a:rPr lang="ru-RU" altLang="uk-UA" sz="1800" b="1" i="1" smtClean="0"/>
              <a:t>:</a:t>
            </a:r>
            <a:endParaRPr lang="ru-RU" altLang="uk-UA" sz="1800" smtClean="0"/>
          </a:p>
          <a:p>
            <a:pPr algn="ctr"/>
            <a:r>
              <a:rPr lang="ru-RU" altLang="uk-UA" sz="1600" b="1" i="1" smtClean="0"/>
              <a:t>Законодательные изменения</a:t>
            </a:r>
            <a:endParaRPr lang="ru-RU" altLang="uk-UA" sz="1600" b="1" smtClean="0"/>
          </a:p>
          <a:p>
            <a:pPr algn="ctr"/>
            <a:r>
              <a:rPr lang="ru-RU" altLang="uk-UA" sz="1600" b="1" i="1" smtClean="0"/>
              <a:t>Национальный уровень</a:t>
            </a:r>
            <a:endParaRPr lang="ru-RU" altLang="uk-UA" sz="1600" b="1" smtClean="0"/>
          </a:p>
          <a:p>
            <a:pPr algn="ctr"/>
            <a:r>
              <a:rPr lang="ru-RU" altLang="uk-UA" sz="1600" b="1" i="1" smtClean="0"/>
              <a:t>Региональный уровень</a:t>
            </a:r>
            <a:endParaRPr lang="ru-RU" altLang="uk-UA" sz="1600" b="1" smtClean="0"/>
          </a:p>
          <a:p>
            <a:pPr algn="ctr"/>
            <a:r>
              <a:rPr lang="ru-RU" altLang="uk-UA" sz="1600" b="1" i="1" smtClean="0"/>
              <a:t>Уровень ВУЗа.</a:t>
            </a:r>
            <a:endParaRPr lang="ru-RU" altLang="uk-UA" sz="1600" b="1" smtClean="0"/>
          </a:p>
          <a:p>
            <a:pPr>
              <a:buFont typeface="Arial" charset="0"/>
              <a:buNone/>
            </a:pPr>
            <a:endParaRPr lang="ru-RU" altLang="uk-UA" smtClean="0"/>
          </a:p>
        </p:txBody>
      </p:sp>
      <p:sp>
        <p:nvSpPr>
          <p:cNvPr id="2867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70D8553-1DA6-4E41-8ED4-FDA59F431C85}" type="slidenum">
              <a:rPr lang="ru-RU" altLang="uk-UA" sz="1800" smtClean="0">
                <a:solidFill>
                  <a:srgbClr val="FFC000"/>
                </a:solidFill>
              </a:rPr>
              <a:pPr/>
              <a:t>15</a:t>
            </a:fld>
            <a:endParaRPr lang="ru-RU" altLang="uk-UA" sz="18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uk-UA" sz="3600" smtClean="0">
                <a:solidFill>
                  <a:srgbClr val="FFFF00"/>
                </a:solidFill>
              </a:rPr>
              <a:t>УНИВЕРСИТЕТ </a:t>
            </a:r>
            <a:r>
              <a:rPr lang="ru-RU" altLang="uk-UA" sz="2000" smtClean="0">
                <a:solidFill>
                  <a:srgbClr val="FFFF00"/>
                </a:solidFill>
              </a:rPr>
              <a:t/>
            </a:r>
            <a:br>
              <a:rPr lang="ru-RU" altLang="uk-UA" sz="2000" smtClean="0">
                <a:solidFill>
                  <a:srgbClr val="FFFF00"/>
                </a:solidFill>
              </a:rPr>
            </a:br>
            <a:r>
              <a:rPr lang="ru-RU" altLang="uk-UA" sz="2000" smtClean="0">
                <a:solidFill>
                  <a:srgbClr val="FFFF00"/>
                </a:solidFill>
              </a:rPr>
              <a:t>КАК ИНТЕГРИРОВАННЫЙ   НАУЧНО - ОБРАЗОВАТЕЛЬНЫЙ </a:t>
            </a:r>
            <a:br>
              <a:rPr lang="ru-RU" altLang="uk-UA" sz="2000" smtClean="0">
                <a:solidFill>
                  <a:srgbClr val="FFFF00"/>
                </a:solidFill>
              </a:rPr>
            </a:br>
            <a:r>
              <a:rPr lang="ru-RU" altLang="uk-UA" sz="2000" smtClean="0">
                <a:solidFill>
                  <a:srgbClr val="FFFF00"/>
                </a:solidFill>
              </a:rPr>
              <a:t>КОМПЛЕКС  В  СИСТЕМЕ НЕПРЕРЫВНОГО ОБРАЗОВАНИЯ </a:t>
            </a:r>
          </a:p>
        </p:txBody>
      </p:sp>
      <p:sp>
        <p:nvSpPr>
          <p:cNvPr id="296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altLang="uk-UA" sz="2400" i="1" smtClean="0"/>
              <a:t>довузовская  подготовка </a:t>
            </a:r>
            <a:endParaRPr lang="ru-RU" altLang="uk-UA" sz="2400" smtClean="0"/>
          </a:p>
          <a:p>
            <a:pPr algn="ctr"/>
            <a:r>
              <a:rPr lang="ru-RU" altLang="uk-UA" sz="2400" i="1" smtClean="0"/>
              <a:t>подготовка  специалистов </a:t>
            </a:r>
            <a:endParaRPr lang="ru-RU" altLang="uk-UA" sz="2400" smtClean="0"/>
          </a:p>
          <a:p>
            <a:pPr algn="ctr"/>
            <a:r>
              <a:rPr lang="ru-RU" altLang="uk-UA" sz="2400" i="1" smtClean="0"/>
              <a:t>переподготовка  и повышение квалификации </a:t>
            </a:r>
            <a:endParaRPr lang="ru-RU" altLang="uk-UA" sz="2400" smtClean="0"/>
          </a:p>
          <a:p>
            <a:pPr algn="ctr"/>
            <a:r>
              <a:rPr lang="ru-RU" altLang="uk-UA" sz="2400" i="1" smtClean="0"/>
              <a:t>дополнительное образование </a:t>
            </a:r>
            <a:endParaRPr lang="ru-RU" altLang="uk-UA" sz="2400" smtClean="0"/>
          </a:p>
          <a:p>
            <a:pPr algn="ctr"/>
            <a:r>
              <a:rPr lang="ru-RU" altLang="uk-UA" sz="2400" i="1" smtClean="0"/>
              <a:t>научно-исследовательская деятельность </a:t>
            </a:r>
            <a:endParaRPr lang="ru-RU" altLang="uk-UA" sz="2400" smtClean="0"/>
          </a:p>
          <a:p>
            <a:pPr algn="ctr"/>
            <a:r>
              <a:rPr lang="ru-RU" altLang="uk-UA" sz="2400" i="1" smtClean="0"/>
              <a:t>подготовка научно-педагогических кадров </a:t>
            </a:r>
            <a:endParaRPr lang="ru-RU" altLang="uk-UA" sz="2400" smtClean="0"/>
          </a:p>
          <a:p>
            <a:pPr algn="ctr"/>
            <a:r>
              <a:rPr lang="ru-RU" altLang="uk-UA" sz="2400" i="1" smtClean="0"/>
              <a:t>информационно-консультационные услуги </a:t>
            </a:r>
            <a:endParaRPr lang="ru-RU" altLang="uk-UA" sz="2400" smtClean="0"/>
          </a:p>
          <a:p>
            <a:pPr algn="ctr"/>
            <a:r>
              <a:rPr lang="ru-RU" altLang="uk-UA" sz="2400" i="1" smtClean="0"/>
              <a:t>международное сотрудничество </a:t>
            </a:r>
            <a:endParaRPr lang="ru-RU" altLang="uk-UA" sz="2400" smtClean="0"/>
          </a:p>
          <a:p>
            <a:pPr algn="ctr"/>
            <a:r>
              <a:rPr lang="ru-RU" altLang="uk-UA" sz="2400" i="1" smtClean="0"/>
              <a:t>развитие структур инновационной деятельности</a:t>
            </a:r>
            <a:endParaRPr lang="ru-RU" altLang="uk-UA" sz="2400" smtClean="0"/>
          </a:p>
          <a:p>
            <a:pPr>
              <a:buFont typeface="Arial" charset="0"/>
              <a:buNone/>
            </a:pPr>
            <a:endParaRPr lang="ru-RU" altLang="uk-UA" smtClean="0"/>
          </a:p>
        </p:txBody>
      </p:sp>
      <p:sp>
        <p:nvSpPr>
          <p:cNvPr id="2970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94D9099-AAF7-43E8-9E12-88B3236F061A}" type="slidenum">
              <a:rPr lang="ru-RU" altLang="uk-UA" sz="1800" smtClean="0">
                <a:solidFill>
                  <a:srgbClr val="FFC000"/>
                </a:solidFill>
              </a:rPr>
              <a:pPr/>
              <a:t>16</a:t>
            </a:fld>
            <a:endParaRPr lang="ru-RU" altLang="uk-UA" sz="18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009650"/>
          </a:xfrm>
        </p:spPr>
        <p:txBody>
          <a:bodyPr/>
          <a:lstStyle/>
          <a:p>
            <a:r>
              <a:rPr lang="ru-RU" altLang="uk-UA" sz="1800" smtClean="0"/>
              <a:t/>
            </a:r>
            <a:br>
              <a:rPr lang="ru-RU" altLang="uk-UA" sz="1800" smtClean="0"/>
            </a:br>
            <a:r>
              <a:rPr lang="ru-RU" altLang="uk-UA" sz="2000" smtClean="0">
                <a:solidFill>
                  <a:srgbClr val="FFC000"/>
                </a:solidFill>
              </a:rPr>
              <a:t>СИСТЕМНЫЙ АНАЛИЗ, СИСТЕМНОЕ РЕФОРМИРОВАНИЕ И </a:t>
            </a:r>
            <a:br>
              <a:rPr lang="ru-RU" altLang="uk-UA" sz="2000" smtClean="0">
                <a:solidFill>
                  <a:srgbClr val="FFC000"/>
                </a:solidFill>
              </a:rPr>
            </a:br>
            <a:r>
              <a:rPr lang="ru-RU" altLang="uk-UA" sz="2000" smtClean="0">
                <a:solidFill>
                  <a:srgbClr val="FFC000"/>
                </a:solidFill>
              </a:rPr>
              <a:t>МОДЕРНИЗАЦИЯ   –   ОСНОВА ПРОЕКТИРОВАНИЯ БУДУЩЕГО И СИСТЕМНОЙ СТРАТЕГИИ РАЗВИТИЯ     !!!</a:t>
            </a:r>
            <a:br>
              <a:rPr lang="ru-RU" altLang="uk-UA" sz="2000" smtClean="0">
                <a:solidFill>
                  <a:srgbClr val="FFC000"/>
                </a:solidFill>
              </a:rPr>
            </a:br>
            <a:endParaRPr lang="ru-RU" altLang="uk-UA" sz="2000" smtClean="0">
              <a:solidFill>
                <a:srgbClr val="FFC000"/>
              </a:solidFill>
            </a:endParaRPr>
          </a:p>
        </p:txBody>
      </p:sp>
      <p:sp>
        <p:nvSpPr>
          <p:cNvPr id="3072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ctr">
              <a:buFont typeface="Arial" charset="0"/>
              <a:buAutoNum type="arabicPeriod"/>
            </a:pPr>
            <a:r>
              <a:rPr lang="ru-RU" altLang="uk-UA" sz="1800" b="1" smtClean="0"/>
              <a:t>Актуальность и неотложность существенного пересмотра стандартов образования и приведение их к мировому уровню</a:t>
            </a:r>
            <a:r>
              <a:rPr lang="uk-UA" altLang="uk-UA" sz="1800" b="1" smtClean="0"/>
              <a:t>, в том </a:t>
            </a:r>
            <a:r>
              <a:rPr lang="ru-RU" altLang="uk-UA" sz="1800" b="1" smtClean="0"/>
              <a:t>числе пересмотр соотношения гуманитарного и профессионального циклов (блоков дисциплин).</a:t>
            </a:r>
          </a:p>
          <a:p>
            <a:pPr marL="457200" indent="-457200" algn="ctr">
              <a:buFont typeface="Arial" charset="0"/>
              <a:buNone/>
            </a:pPr>
            <a:endParaRPr lang="ru-RU" altLang="uk-UA" sz="1800" b="1" smtClean="0"/>
          </a:p>
          <a:p>
            <a:pPr marL="457200" indent="-457200" algn="ctr">
              <a:buFont typeface="Arial" charset="0"/>
              <a:buNone/>
            </a:pPr>
            <a:r>
              <a:rPr lang="ru-RU" altLang="uk-UA" sz="1800" b="1" smtClean="0"/>
              <a:t>2. Информационное обеспечение </a:t>
            </a:r>
            <a:endParaRPr lang="ru-RU" altLang="uk-UA" sz="1800" smtClean="0"/>
          </a:p>
          <a:p>
            <a:pPr marL="457200" indent="-457200" algn="ctr">
              <a:buFont typeface="Arial" charset="0"/>
              <a:buNone/>
            </a:pPr>
            <a:r>
              <a:rPr lang="ru-RU" altLang="uk-UA" sz="1800" b="1" smtClean="0"/>
              <a:t>непрерывного образования (НО) –  </a:t>
            </a:r>
            <a:endParaRPr lang="ru-RU" altLang="uk-UA" sz="1800" smtClean="0"/>
          </a:p>
          <a:p>
            <a:pPr marL="457200" indent="-457200" algn="ctr">
              <a:buFont typeface="Arial" charset="0"/>
              <a:buNone/>
            </a:pPr>
            <a:r>
              <a:rPr lang="ru-RU" altLang="uk-UA" sz="1800" b="1" i="1" smtClean="0"/>
              <a:t>Информационно-аналитическая система поддержки   </a:t>
            </a:r>
            <a:r>
              <a:rPr lang="ru-RU" altLang="uk-UA" sz="1800" b="1" smtClean="0"/>
              <a:t>НО</a:t>
            </a:r>
            <a:endParaRPr lang="ru-RU" altLang="uk-UA" sz="1800" smtClean="0"/>
          </a:p>
          <a:p>
            <a:pPr marL="457200" indent="-457200" algn="ctr">
              <a:buFont typeface="Arial" charset="0"/>
              <a:buNone/>
            </a:pPr>
            <a:endParaRPr lang="ru-RU" altLang="uk-UA" sz="1800" b="1" smtClean="0"/>
          </a:p>
          <a:p>
            <a:pPr marL="457200" indent="-457200" algn="ctr">
              <a:buFont typeface="Arial" charset="0"/>
              <a:buNone/>
            </a:pPr>
            <a:r>
              <a:rPr lang="ru-RU" altLang="uk-UA" sz="1800" b="1" smtClean="0"/>
              <a:t>3. РЕЗУЛЬТАТ  НО  – </a:t>
            </a:r>
            <a:endParaRPr lang="ru-RU" altLang="uk-UA" sz="1800" smtClean="0"/>
          </a:p>
          <a:p>
            <a:pPr marL="457200" indent="-457200" algn="ctr">
              <a:buFont typeface="Arial" charset="0"/>
              <a:buNone/>
            </a:pPr>
            <a:r>
              <a:rPr lang="ru-RU" altLang="uk-UA" sz="1800" b="1" smtClean="0"/>
              <a:t>интеллектуальное, социальное и физическое развитие личности, что есть основой для дальнейшего образования и трудовой деятельности </a:t>
            </a:r>
            <a:endParaRPr lang="ru-RU" altLang="uk-UA" sz="1800" smtClean="0"/>
          </a:p>
          <a:p>
            <a:pPr marL="457200" indent="-457200"/>
            <a:endParaRPr lang="ru-RU" altLang="uk-UA" smtClean="0"/>
          </a:p>
        </p:txBody>
      </p:sp>
      <p:sp>
        <p:nvSpPr>
          <p:cNvPr id="30724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911C99D-8B9F-4FA3-BF4C-E922D154D82A}" type="slidenum">
              <a:rPr lang="ru-RU" altLang="uk-UA" sz="1600" smtClean="0">
                <a:solidFill>
                  <a:srgbClr val="FFC000"/>
                </a:solidFill>
              </a:rPr>
              <a:pPr/>
              <a:t>17</a:t>
            </a:fld>
            <a:endParaRPr lang="ru-RU" altLang="uk-UA" sz="16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uk-UA" sz="3200" smtClean="0">
                <a:solidFill>
                  <a:srgbClr val="FFC000"/>
                </a:solidFill>
              </a:rPr>
              <a:t>Важные системные дополнения !</a:t>
            </a:r>
          </a:p>
        </p:txBody>
      </p:sp>
      <p:sp>
        <p:nvSpPr>
          <p:cNvPr id="3174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altLang="uk-UA" sz="1600" b="1" smtClean="0"/>
              <a:t>1. РЕЗУЛЬТАТЫ  ТРУДОУСТРОЙСТВ</a:t>
            </a:r>
            <a:r>
              <a:rPr lang="uk-UA" altLang="uk-UA" sz="1600" b="1" smtClean="0"/>
              <a:t>А</a:t>
            </a:r>
            <a:r>
              <a:rPr lang="ru-RU" altLang="uk-UA" sz="1600" b="1" smtClean="0"/>
              <a:t> – КАТАЛИЗАТОР УРОВНЯ РАЗВИТИЯ ВШ и ЭКОНОМИКИ СТРАНЫ</a:t>
            </a:r>
            <a:r>
              <a:rPr lang="uk-UA" altLang="uk-UA" sz="1600" b="1" smtClean="0"/>
              <a:t>. </a:t>
            </a:r>
            <a:endParaRPr lang="ru-RU" altLang="uk-UA" sz="1600" smtClean="0"/>
          </a:p>
          <a:p>
            <a:pPr marL="0" indent="0" algn="ctr">
              <a:buFont typeface="Arial" charset="0"/>
              <a:buNone/>
            </a:pPr>
            <a:r>
              <a:rPr lang="ru-RU" altLang="uk-UA" sz="1600" b="1" i="1" smtClean="0"/>
              <a:t>ТРУДОУСТРОЙСТВО - СИСТЕМНАЯ КАТЕГОРИЯ  !</a:t>
            </a:r>
          </a:p>
          <a:p>
            <a:pPr marL="0" indent="0" algn="ctr">
              <a:buFont typeface="Arial" charset="0"/>
              <a:buNone/>
            </a:pPr>
            <a:endParaRPr lang="ru-RU" altLang="uk-UA" sz="1600" b="1" i="1" smtClean="0"/>
          </a:p>
          <a:p>
            <a:pPr marL="0" indent="0" algn="ctr">
              <a:buFont typeface="Arial" charset="0"/>
              <a:buNone/>
            </a:pPr>
            <a:r>
              <a:rPr lang="ru-RU" altLang="uk-UA" sz="1600" b="1" smtClean="0"/>
              <a:t>2. СОЗДАНИЕ РАБОЧЕЙ ГРУППЫ СПЕЦИАЛИСТОВ ПО РАЗРАБОТКЕ КОНЦЕПЦИИ (СТРАТЕГИИ) УСТОЙЧИВОГО РАЗВИТИЯ ОБЛАСТИ.    </a:t>
            </a:r>
            <a:endParaRPr lang="ru-RU" altLang="uk-UA" sz="1600" smtClean="0"/>
          </a:p>
          <a:p>
            <a:pPr marL="0" indent="0" algn="ctr">
              <a:buFont typeface="Arial" charset="0"/>
              <a:buNone/>
            </a:pPr>
            <a:r>
              <a:rPr lang="ru-RU" altLang="uk-UA" sz="1600" b="1" smtClean="0"/>
              <a:t>ПРОЕКТИРОВАНИЕ БУДУЩЕГО РЕГИОНА.</a:t>
            </a:r>
          </a:p>
          <a:p>
            <a:pPr marL="0" indent="0" algn="ctr">
              <a:buFont typeface="Arial" charset="0"/>
              <a:buNone/>
            </a:pPr>
            <a:endParaRPr lang="ru-RU" altLang="uk-UA" sz="1600" b="1" smtClean="0"/>
          </a:p>
          <a:p>
            <a:pPr marL="0" indent="0" algn="ctr">
              <a:buFont typeface="Arial" charset="0"/>
              <a:buNone/>
            </a:pPr>
            <a:r>
              <a:rPr lang="ru-RU" altLang="uk-UA" sz="1600" b="1" smtClean="0"/>
              <a:t>3. СОЗДАНИЕ РЕГИОНАЛЬНОГО ЦЕНТРА ТРАНСФЕРА ТЕХНОЛОГИЙ И </a:t>
            </a:r>
            <a:endParaRPr lang="ru-RU" altLang="uk-UA" sz="1600" smtClean="0"/>
          </a:p>
          <a:p>
            <a:pPr marL="0" indent="0" algn="ctr">
              <a:buFont typeface="Arial" charset="0"/>
              <a:buNone/>
            </a:pPr>
            <a:r>
              <a:rPr lang="ru-RU" altLang="uk-UA" sz="1600" b="1" smtClean="0"/>
              <a:t>КОММЕРЦИАЛИЗАЦИИ РЕЗУЛЬТАТОВ НАУЧНЫХ </a:t>
            </a:r>
            <a:endParaRPr lang="ru-RU" altLang="uk-UA" sz="1600" smtClean="0"/>
          </a:p>
          <a:p>
            <a:pPr marL="0" indent="0" algn="ctr">
              <a:buFont typeface="Arial" charset="0"/>
              <a:buNone/>
            </a:pPr>
            <a:r>
              <a:rPr lang="ru-RU" altLang="uk-UA" sz="1600" b="1" smtClean="0"/>
              <a:t>И ИННОВАЦИОННЫХ ИССЛЕДОВАНИЙ </a:t>
            </a:r>
            <a:endParaRPr lang="ru-RU" altLang="uk-UA" sz="1600" smtClean="0"/>
          </a:p>
          <a:p>
            <a:pPr marL="0" indent="0" algn="ctr">
              <a:buFont typeface="Arial" charset="0"/>
              <a:buNone/>
            </a:pPr>
            <a:r>
              <a:rPr lang="uk-UA" altLang="uk-UA" sz="1600" smtClean="0"/>
              <a:t>(</a:t>
            </a:r>
            <a:r>
              <a:rPr lang="ru-RU" altLang="uk-UA" sz="1600" b="1" smtClean="0"/>
              <a:t>есть у нас проект, т.е. бизнес модели такого Центра</a:t>
            </a:r>
            <a:r>
              <a:rPr lang="ru-RU" altLang="uk-UA" sz="1600" smtClean="0"/>
              <a:t>)</a:t>
            </a:r>
          </a:p>
          <a:p>
            <a:pPr marL="0" indent="0" algn="ctr">
              <a:buFont typeface="Arial" charset="0"/>
              <a:buNone/>
            </a:pPr>
            <a:endParaRPr lang="ru-RU" altLang="uk-UA" sz="1600" smtClean="0"/>
          </a:p>
          <a:p>
            <a:pPr marL="0" indent="0" algn="ctr">
              <a:buFont typeface="Arial" charset="0"/>
              <a:buNone/>
            </a:pPr>
            <a:r>
              <a:rPr lang="ru-RU" altLang="uk-UA" sz="1600" b="1" smtClean="0"/>
              <a:t>4. ПРОБЛЕМЫ ЭКОЛОГИИ, ЭКОЛОГИЗАЦИИ И СОЦАЛИЗАЦИИ  РЕГИОНАЛЬНОЙ ЭКОНОМИКИ (см. мою д.д. и публ.)</a:t>
            </a:r>
          </a:p>
        </p:txBody>
      </p:sp>
      <p:sp>
        <p:nvSpPr>
          <p:cNvPr id="3174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18B0B7-BA94-4B39-B658-DF5CE687732F}" type="slidenum">
              <a:rPr lang="ru-RU" altLang="uk-UA" sz="1800" smtClean="0">
                <a:solidFill>
                  <a:srgbClr val="FFC000"/>
                </a:solidFill>
              </a:rPr>
              <a:pPr/>
              <a:t>18</a:t>
            </a:fld>
            <a:endParaRPr lang="ru-RU" altLang="uk-UA" sz="18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uk-UA" sz="2800" smtClean="0">
                <a:solidFill>
                  <a:srgbClr val="00B050"/>
                </a:solidFill>
              </a:rPr>
              <a:t>Опыт и </a:t>
            </a:r>
            <a:br>
              <a:rPr lang="ru-RU" altLang="uk-UA" sz="2800" smtClean="0">
                <a:solidFill>
                  <a:srgbClr val="00B050"/>
                </a:solidFill>
              </a:rPr>
            </a:br>
            <a:r>
              <a:rPr lang="ru-RU" altLang="uk-UA" sz="2800" smtClean="0">
                <a:solidFill>
                  <a:srgbClr val="00B050"/>
                </a:solidFill>
              </a:rPr>
              <a:t>о научных результатах автора доклада</a:t>
            </a:r>
          </a:p>
        </p:txBody>
      </p:sp>
      <p:sp>
        <p:nvSpPr>
          <p:cNvPr id="32771" name="Объект 2"/>
          <p:cNvSpPr>
            <a:spLocks noGrp="1"/>
          </p:cNvSpPr>
          <p:nvPr>
            <p:ph idx="1"/>
          </p:nvPr>
        </p:nvSpPr>
        <p:spPr>
          <a:xfrm>
            <a:off x="323850" y="1341438"/>
            <a:ext cx="8445500" cy="4967287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altLang="uk-UA" sz="1800" smtClean="0"/>
              <a:t>Под руководством и с участием автора доклада  </a:t>
            </a:r>
          </a:p>
          <a:p>
            <a:pPr algn="ctr">
              <a:buFont typeface="Arial" charset="0"/>
              <a:buNone/>
            </a:pPr>
            <a:r>
              <a:rPr lang="ru-RU" altLang="uk-UA" sz="1800" smtClean="0"/>
              <a:t>за 25 лет (198</a:t>
            </a:r>
            <a:r>
              <a:rPr lang="uk-UA" altLang="uk-UA" sz="1800" smtClean="0"/>
              <a:t>8</a:t>
            </a:r>
            <a:r>
              <a:rPr lang="ru-RU" altLang="uk-UA" sz="1800" smtClean="0"/>
              <a:t>-2013 г.г.) </a:t>
            </a:r>
            <a:r>
              <a:rPr lang="ru-RU" altLang="uk-UA" sz="1800" b="1" i="1" smtClean="0">
                <a:solidFill>
                  <a:srgbClr val="0070C0"/>
                </a:solidFill>
              </a:rPr>
              <a:t>выполнено</a:t>
            </a:r>
            <a:r>
              <a:rPr lang="ru-RU" altLang="uk-UA" sz="1800" smtClean="0">
                <a:solidFill>
                  <a:srgbClr val="FFC000"/>
                </a:solidFill>
              </a:rPr>
              <a:t>:</a:t>
            </a:r>
            <a:endParaRPr lang="uk-UA" altLang="uk-UA" sz="1800" smtClean="0">
              <a:solidFill>
                <a:srgbClr val="FFC000"/>
              </a:solidFill>
            </a:endParaRPr>
          </a:p>
          <a:p>
            <a:pPr algn="ctr">
              <a:buFont typeface="Arial" charset="0"/>
              <a:buNone/>
            </a:pPr>
            <a:r>
              <a:rPr lang="uk-UA" altLang="uk-UA" sz="1800" b="1" smtClean="0"/>
              <a:t>45</a:t>
            </a:r>
            <a:r>
              <a:rPr lang="uk-UA" altLang="uk-UA" sz="1800" b="1" i="1" smtClean="0"/>
              <a:t> </a:t>
            </a:r>
            <a:r>
              <a:rPr lang="uk-UA" altLang="uk-UA" sz="1800" smtClean="0"/>
              <a:t>тем и </a:t>
            </a:r>
            <a:r>
              <a:rPr lang="ru-RU" altLang="uk-UA" sz="1800" smtClean="0"/>
              <a:t>научно-технических </a:t>
            </a:r>
            <a:r>
              <a:rPr lang="uk-UA" altLang="uk-UA" sz="1800" smtClean="0"/>
              <a:t>програм.            </a:t>
            </a:r>
            <a:r>
              <a:rPr lang="uk-UA" altLang="uk-UA" sz="1800" i="1" smtClean="0"/>
              <a:t>Из них   </a:t>
            </a:r>
            <a:r>
              <a:rPr lang="uk-UA" altLang="uk-UA" sz="1800" smtClean="0"/>
              <a:t>(в руб., грн.):  </a:t>
            </a:r>
          </a:p>
          <a:p>
            <a:r>
              <a:rPr lang="uk-UA" altLang="uk-UA" sz="1800" b="1" smtClean="0"/>
              <a:t>3</a:t>
            </a:r>
            <a:r>
              <a:rPr lang="ru-RU" altLang="uk-UA" sz="1800" b="1" smtClean="0"/>
              <a:t>1 хоздоговоров</a:t>
            </a:r>
            <a:r>
              <a:rPr lang="ru-RU" altLang="uk-UA" sz="1800" smtClean="0"/>
              <a:t> на сумму 6 599,21 тыс. грн.;</a:t>
            </a:r>
            <a:endParaRPr lang="uk-UA" altLang="uk-UA" sz="1800" smtClean="0"/>
          </a:p>
          <a:p>
            <a:r>
              <a:rPr lang="ru-RU" altLang="uk-UA" sz="1800" b="1" smtClean="0"/>
              <a:t>1 международная программа</a:t>
            </a:r>
            <a:r>
              <a:rPr lang="ru-RU" altLang="uk-UA" sz="1800" smtClean="0"/>
              <a:t> на сумму 70 тыс</a:t>
            </a:r>
            <a:r>
              <a:rPr lang="uk-UA" altLang="uk-UA" sz="1800" smtClean="0"/>
              <a:t>.</a:t>
            </a:r>
            <a:r>
              <a:rPr lang="ru-RU" altLang="uk-UA" sz="1800" smtClean="0"/>
              <a:t> грн.; </a:t>
            </a:r>
          </a:p>
          <a:p>
            <a:r>
              <a:rPr lang="ru-RU" altLang="uk-UA" sz="1800" b="1" smtClean="0"/>
              <a:t>1</a:t>
            </a:r>
            <a:r>
              <a:rPr lang="uk-UA" altLang="uk-UA" sz="1800" b="1" smtClean="0"/>
              <a:t>3</a:t>
            </a:r>
            <a:r>
              <a:rPr lang="ru-RU" altLang="uk-UA" sz="1800" b="1" smtClean="0"/>
              <a:t> бюджетных тем</a:t>
            </a:r>
            <a:r>
              <a:rPr lang="ru-RU" altLang="uk-UA" sz="1800" smtClean="0"/>
              <a:t> на сумму 1 764,52 тыс. грн. </a:t>
            </a:r>
            <a:endParaRPr lang="uk-UA" altLang="uk-UA" sz="1800" smtClean="0"/>
          </a:p>
          <a:p>
            <a:pPr algn="ctr">
              <a:buFont typeface="Arial" charset="0"/>
              <a:buNone/>
            </a:pPr>
            <a:r>
              <a:rPr lang="ru-RU" altLang="uk-UA" sz="1800" b="1" smtClean="0"/>
              <a:t>Общая сумма финансирования всех НИОКР составляет  -  </a:t>
            </a:r>
          </a:p>
          <a:p>
            <a:pPr algn="ctr">
              <a:buFont typeface="Arial" charset="0"/>
              <a:buNone/>
            </a:pPr>
            <a:r>
              <a:rPr lang="ru-RU" altLang="uk-UA" sz="2000" b="1" smtClean="0"/>
              <a:t>8 млн.  433,73 тыс. грн.</a:t>
            </a:r>
            <a:endParaRPr lang="uk-UA" altLang="uk-UA" sz="2000" smtClean="0"/>
          </a:p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ru-RU" altLang="uk-UA" sz="1800" b="1" i="1" smtClean="0"/>
              <a:t>Автор </a:t>
            </a:r>
            <a:r>
              <a:rPr lang="ru-RU" altLang="uk-UA" sz="1800" b="1" i="1" smtClean="0">
                <a:solidFill>
                  <a:srgbClr val="0070C0"/>
                </a:solidFill>
              </a:rPr>
              <a:t>подготовил:</a:t>
            </a:r>
            <a:r>
              <a:rPr lang="ru-RU" altLang="uk-UA" sz="1800" b="1" i="1" smtClean="0">
                <a:solidFill>
                  <a:srgbClr val="FFC000"/>
                </a:solidFill>
              </a:rPr>
              <a:t> </a:t>
            </a:r>
            <a:r>
              <a:rPr lang="ru-RU" altLang="uk-UA" sz="1800" i="1" smtClean="0">
                <a:solidFill>
                  <a:srgbClr val="FFC000"/>
                </a:solidFill>
              </a:rPr>
              <a:t> </a:t>
            </a:r>
          </a:p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ru-RU" altLang="uk-UA" sz="1800" smtClean="0"/>
              <a:t>1 доктора и 11 кандидатов наук </a:t>
            </a:r>
            <a:r>
              <a:rPr lang="ru-RU" altLang="uk-UA" sz="1800" b="1" i="1" smtClean="0"/>
              <a:t>(</a:t>
            </a:r>
            <a:r>
              <a:rPr lang="ru-RU" altLang="uk-UA" sz="1800" i="1" smtClean="0"/>
              <a:t>по 5 разным научным направлениям).</a:t>
            </a:r>
            <a:r>
              <a:rPr lang="ru-RU" altLang="uk-UA" sz="1800" smtClean="0"/>
              <a:t>.</a:t>
            </a:r>
          </a:p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ru-RU" altLang="uk-UA" sz="1800" b="1" i="1" smtClean="0">
                <a:solidFill>
                  <a:srgbClr val="0070C0"/>
                </a:solidFill>
              </a:rPr>
              <a:t>Публикаций:</a:t>
            </a:r>
          </a:p>
          <a:p>
            <a:pPr algn="ctr">
              <a:buFont typeface="Arial" charset="0"/>
              <a:buNone/>
            </a:pPr>
            <a:r>
              <a:rPr lang="uk-UA" altLang="uk-UA" sz="1800" b="1" i="1" smtClean="0"/>
              <a:t>Всього</a:t>
            </a:r>
            <a:r>
              <a:rPr lang="uk-UA" altLang="uk-UA" sz="1800" smtClean="0"/>
              <a:t> – </a:t>
            </a:r>
            <a:r>
              <a:rPr lang="uk-UA" altLang="uk-UA" sz="1800" b="1" i="1" smtClean="0"/>
              <a:t>445  </a:t>
            </a:r>
            <a:r>
              <a:rPr lang="uk-UA" altLang="uk-UA" sz="1800" smtClean="0"/>
              <a:t>наукових та навчально-методичних робіт, </a:t>
            </a:r>
          </a:p>
          <a:p>
            <a:pPr algn="ctr">
              <a:buFont typeface="Arial" charset="0"/>
              <a:buNone/>
            </a:pPr>
            <a:r>
              <a:rPr lang="uk-UA" altLang="uk-UA" sz="1800" smtClean="0"/>
              <a:t>в тому числи </a:t>
            </a:r>
            <a:r>
              <a:rPr lang="uk-UA" altLang="uk-UA" sz="1800" b="1" i="1" smtClean="0"/>
              <a:t>26</a:t>
            </a:r>
            <a:r>
              <a:rPr lang="uk-UA" altLang="uk-UA" sz="1800" i="1" smtClean="0"/>
              <a:t> </a:t>
            </a:r>
            <a:r>
              <a:rPr lang="uk-UA" altLang="uk-UA" sz="1800" smtClean="0"/>
              <a:t>монографій і </a:t>
            </a:r>
            <a:r>
              <a:rPr lang="uk-UA" altLang="uk-UA" sz="1800" b="1" i="1" smtClean="0"/>
              <a:t>12</a:t>
            </a:r>
            <a:r>
              <a:rPr lang="uk-UA" altLang="uk-UA" sz="1800" smtClean="0"/>
              <a:t> навчальних посібників, </a:t>
            </a:r>
          </a:p>
          <a:p>
            <a:pPr algn="ctr">
              <a:buFont typeface="Arial" charset="0"/>
              <a:buNone/>
            </a:pPr>
            <a:r>
              <a:rPr lang="uk-UA" altLang="uk-UA" sz="1800" smtClean="0"/>
              <a:t>а також </a:t>
            </a:r>
            <a:r>
              <a:rPr lang="uk-UA" altLang="uk-UA" sz="1800" b="1" smtClean="0"/>
              <a:t>14</a:t>
            </a:r>
            <a:r>
              <a:rPr lang="uk-UA" altLang="uk-UA" sz="1800" smtClean="0"/>
              <a:t> закордонних публікацій.</a:t>
            </a:r>
            <a:endParaRPr lang="ru-RU" altLang="uk-UA" sz="1800" b="1" smtClean="0"/>
          </a:p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ru-RU" altLang="uk-UA" sz="1800" b="1" i="1" smtClean="0">
                <a:solidFill>
                  <a:srgbClr val="0070C0"/>
                </a:solidFill>
              </a:rPr>
              <a:t>Научное руководство </a:t>
            </a:r>
            <a:r>
              <a:rPr lang="ru-RU" altLang="uk-UA" sz="1800" smtClean="0">
                <a:solidFill>
                  <a:schemeClr val="tx1"/>
                </a:solidFill>
              </a:rPr>
              <a:t>Отраслевой НИЛ СКТБ</a:t>
            </a:r>
            <a:r>
              <a:rPr lang="ru-RU" altLang="uk-UA" sz="1800" smtClean="0"/>
              <a:t> «Алмаз» и </a:t>
            </a:r>
          </a:p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ru-RU" altLang="uk-UA" sz="1800" smtClean="0"/>
              <a:t>Студенческим КБ «Феникс» </a:t>
            </a:r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5CC5A9F-8ACF-46E9-9720-75818EAFD7C5}" type="slidenum">
              <a:rPr lang="ru-RU" altLang="uk-UA" sz="2800" smtClean="0">
                <a:solidFill>
                  <a:srgbClr val="FFC000"/>
                </a:solidFill>
              </a:rPr>
              <a:pPr/>
              <a:t>19</a:t>
            </a:fld>
            <a:endParaRPr lang="ru-RU" altLang="uk-UA" sz="28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619125" y="171450"/>
            <a:ext cx="7886700" cy="1025525"/>
          </a:xfrm>
        </p:spPr>
        <p:txBody>
          <a:bodyPr/>
          <a:lstStyle/>
          <a:p>
            <a:pPr algn="ctr"/>
            <a:r>
              <a:rPr kumimoji="0" lang="uk-UA" altLang="uk-UA" sz="2800" b="1" smtClean="0">
                <a:solidFill>
                  <a:srgbClr val="4472C4"/>
                </a:solidFill>
                <a:latin typeface="Calibri" pitchFamily="34" charset="0"/>
              </a:rPr>
              <a:t>НАУКА</a:t>
            </a:r>
            <a:br>
              <a:rPr kumimoji="0" lang="uk-UA" altLang="uk-UA" sz="2800" b="1" smtClean="0">
                <a:solidFill>
                  <a:srgbClr val="4472C4"/>
                </a:solidFill>
                <a:latin typeface="Calibri" pitchFamily="34" charset="0"/>
              </a:rPr>
            </a:br>
            <a:r>
              <a:rPr kumimoji="0" lang="uk-UA" altLang="uk-UA" sz="1400" b="1" i="1" smtClean="0">
                <a:solidFill>
                  <a:srgbClr val="4472C4"/>
                </a:solidFill>
                <a:latin typeface="Calibri" pitchFamily="34" charset="0"/>
              </a:rPr>
              <a:t>(         </a:t>
            </a:r>
            <a:r>
              <a:rPr lang="uk-UA" altLang="uk-UA" sz="1400" b="1" i="1" smtClean="0">
                <a:solidFill>
                  <a:srgbClr val="4472C4"/>
                </a:solidFill>
              </a:rPr>
              <a:t>НОВА ОСВІТНЯ ПОЛІТИКА:  якість та рівний доступ до освіти і науки</a:t>
            </a:r>
            <a:r>
              <a:rPr lang="ru-RU" altLang="uk-UA" sz="1400" b="1" i="1" smtClean="0">
                <a:solidFill>
                  <a:srgbClr val="4472C4"/>
                </a:solidFill>
              </a:rPr>
              <a:t>.</a:t>
            </a:r>
            <a:br>
              <a:rPr lang="ru-RU" altLang="uk-UA" sz="1400" b="1" i="1" smtClean="0">
                <a:solidFill>
                  <a:srgbClr val="4472C4"/>
                </a:solidFill>
              </a:rPr>
            </a:br>
            <a:r>
              <a:rPr lang="ru-RU" altLang="uk-UA" sz="1400" b="1" i="1" smtClean="0">
                <a:solidFill>
                  <a:srgbClr val="4472C4"/>
                </a:solidFill>
              </a:rPr>
              <a:t/>
            </a:r>
            <a:br>
              <a:rPr lang="ru-RU" altLang="uk-UA" sz="1400" b="1" i="1" smtClean="0">
                <a:solidFill>
                  <a:srgbClr val="4472C4"/>
                </a:solidFill>
              </a:rPr>
            </a:br>
            <a:r>
              <a:rPr lang="ru-RU" altLang="uk-UA" sz="1400" b="1" i="1" smtClean="0">
                <a:solidFill>
                  <a:srgbClr val="4472C4"/>
                </a:solidFill>
              </a:rPr>
              <a:t>       </a:t>
            </a:r>
            <a:r>
              <a:rPr lang="uk-UA" altLang="uk-UA" sz="1400" b="1" i="1" smtClean="0">
                <a:solidFill>
                  <a:srgbClr val="4472C4"/>
                </a:solidFill>
              </a:rPr>
              <a:t>С. Квіт,  колишній</a:t>
            </a:r>
            <a:r>
              <a:rPr lang="ru-RU" altLang="uk-UA" sz="1400" b="1" i="1" smtClean="0">
                <a:solidFill>
                  <a:srgbClr val="4472C4"/>
                </a:solidFill>
              </a:rPr>
              <a:t>  </a:t>
            </a:r>
            <a:r>
              <a:rPr lang="uk-UA" altLang="uk-UA" sz="1400" b="1" i="1" smtClean="0">
                <a:solidFill>
                  <a:srgbClr val="4472C4"/>
                </a:solidFill>
              </a:rPr>
              <a:t>Міністр освіти і науки України,  </a:t>
            </a:r>
            <a:r>
              <a:rPr lang="ru-RU" altLang="uk-UA" sz="1400" b="1" i="1" smtClean="0">
                <a:solidFill>
                  <a:srgbClr val="4472C4"/>
                </a:solidFill>
              </a:rPr>
              <a:t>Листопад 2015 року   )</a:t>
            </a:r>
            <a:r>
              <a:rPr lang="ru-RU" altLang="uk-UA" sz="1400" smtClean="0">
                <a:solidFill>
                  <a:srgbClr val="4472C4"/>
                </a:solidFill>
              </a:rPr>
              <a:t/>
            </a:r>
            <a:br>
              <a:rPr lang="ru-RU" altLang="uk-UA" sz="1400" smtClean="0">
                <a:solidFill>
                  <a:srgbClr val="4472C4"/>
                </a:solidFill>
              </a:rPr>
            </a:br>
            <a:endParaRPr kumimoji="0" lang="uk-UA" altLang="uk-UA" sz="1400" b="1" smtClean="0">
              <a:solidFill>
                <a:srgbClr val="4472C4"/>
              </a:solidFill>
              <a:latin typeface="Calibri" pitchFamily="34" charset="0"/>
            </a:endParaRPr>
          </a:p>
        </p:txBody>
      </p:sp>
      <p:sp>
        <p:nvSpPr>
          <p:cNvPr id="15363" name="Місце для тексту 2"/>
          <p:cNvSpPr>
            <a:spLocks noGrp="1"/>
          </p:cNvSpPr>
          <p:nvPr>
            <p:ph sz="half" idx="1"/>
          </p:nvPr>
        </p:nvSpPr>
        <p:spPr>
          <a:xfrm>
            <a:off x="360363" y="4368800"/>
            <a:ext cx="2489200" cy="21590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kumimoji="0" lang="uk-UA" altLang="uk-UA" sz="2000" b="1" smtClean="0">
              <a:solidFill>
                <a:schemeClr val="tx2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endParaRPr kumimoji="0" lang="uk-UA" altLang="uk-UA" sz="1600" b="1" smtClean="0">
              <a:solidFill>
                <a:schemeClr val="tx2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endParaRPr kumimoji="0" lang="uk-UA" altLang="uk-UA" sz="1600" b="1" smtClean="0">
              <a:solidFill>
                <a:schemeClr val="tx2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endParaRPr kumimoji="0" lang="uk-UA" altLang="uk-UA" sz="2000" b="1" smtClean="0">
              <a:solidFill>
                <a:schemeClr val="tx2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endParaRPr kumimoji="0" lang="uk-UA" altLang="uk-UA" sz="2000" b="1" smtClean="0">
              <a:solidFill>
                <a:schemeClr val="tx2"/>
              </a:solidFill>
            </a:endParaRPr>
          </a:p>
          <a:p>
            <a:pPr marL="0" indent="0" eaLnBrk="1" hangingPunct="1">
              <a:buFont typeface="Wingdings" pitchFamily="2" charset="2"/>
              <a:buChar char="Ø"/>
            </a:pPr>
            <a:endParaRPr kumimoji="0" lang="ru-RU" altLang="uk-UA" sz="2000" smtClean="0">
              <a:solidFill>
                <a:schemeClr val="tx2"/>
              </a:solidFill>
            </a:endParaRPr>
          </a:p>
        </p:txBody>
      </p:sp>
      <p:sp>
        <p:nvSpPr>
          <p:cNvPr id="15364" name="Объект 9"/>
          <p:cNvSpPr>
            <a:spLocks noGrp="1"/>
          </p:cNvSpPr>
          <p:nvPr>
            <p:ph sz="half" idx="2"/>
          </p:nvPr>
        </p:nvSpPr>
        <p:spPr>
          <a:xfrm>
            <a:off x="3200400" y="1071563"/>
            <a:ext cx="5603875" cy="5456237"/>
          </a:xfrm>
        </p:spPr>
        <p:txBody>
          <a:bodyPr/>
          <a:lstStyle/>
          <a:p>
            <a:pPr marL="285750" indent="-285750" eaLnBrk="1" hangingPunct="1">
              <a:buFont typeface="Wingdings" pitchFamily="2" charset="2"/>
              <a:buChar char="Ø"/>
            </a:pPr>
            <a:r>
              <a:rPr kumimoji="0" lang="ru-RU" altLang="uk-UA" sz="2000" b="1" smtClean="0">
                <a:solidFill>
                  <a:schemeClr val="tx2"/>
                </a:solidFill>
              </a:rPr>
              <a:t>Прийнято Закон України </a:t>
            </a:r>
          </a:p>
          <a:p>
            <a:pPr marL="285750" indent="-285750" algn="ctr" eaLnBrk="1" hangingPunct="1">
              <a:buFont typeface="Arial" charset="0"/>
              <a:buNone/>
            </a:pPr>
            <a:r>
              <a:rPr kumimoji="0" lang="ru-RU" altLang="uk-UA" sz="2000" b="1" smtClean="0">
                <a:solidFill>
                  <a:schemeClr val="tx2"/>
                </a:solidFill>
              </a:rPr>
              <a:t>«</a:t>
            </a:r>
            <a:r>
              <a:rPr kumimoji="0" lang="ru-RU" altLang="uk-UA" sz="2800" b="1" smtClean="0">
                <a:solidFill>
                  <a:schemeClr val="tx2"/>
                </a:solidFill>
              </a:rPr>
              <a:t>Про наукову та науково-технічну діяльність</a:t>
            </a:r>
            <a:r>
              <a:rPr kumimoji="0" lang="ru-RU" altLang="uk-UA" sz="2000" b="1" smtClean="0">
                <a:solidFill>
                  <a:schemeClr val="tx2"/>
                </a:solidFill>
              </a:rPr>
              <a:t>»   </a:t>
            </a:r>
            <a:r>
              <a:rPr kumimoji="0" lang="ru-RU" altLang="uk-UA" sz="2000" smtClean="0">
                <a:solidFill>
                  <a:schemeClr val="tx2"/>
                </a:solidFill>
              </a:rPr>
              <a:t>(</a:t>
            </a:r>
            <a:r>
              <a:rPr kumimoji="0" lang="ru-RU" altLang="uk-UA" sz="2000" b="1" smtClean="0">
                <a:solidFill>
                  <a:schemeClr val="tx2"/>
                </a:solidFill>
              </a:rPr>
              <a:t>26.11.2015</a:t>
            </a:r>
            <a:r>
              <a:rPr kumimoji="0" lang="ru-RU" altLang="uk-UA" sz="2000" smtClean="0">
                <a:solidFill>
                  <a:schemeClr val="tx2"/>
                </a:solidFill>
              </a:rPr>
              <a:t>)</a:t>
            </a:r>
          </a:p>
          <a:p>
            <a:pPr marL="285750" indent="-285750" eaLnBrk="1" hangingPunct="1">
              <a:buFont typeface="Arial" charset="0"/>
              <a:buNone/>
            </a:pPr>
            <a:endParaRPr kumimoji="0" lang="ru-RU" altLang="uk-UA" sz="2000" smtClean="0">
              <a:solidFill>
                <a:schemeClr val="tx2"/>
              </a:solidFill>
            </a:endParaRPr>
          </a:p>
          <a:p>
            <a:pPr marL="285750" indent="-285750" algn="ctr" eaLnBrk="1" hangingPunct="1">
              <a:buFont typeface="Wingdings" pitchFamily="2" charset="2"/>
              <a:buChar char="Ø"/>
            </a:pPr>
            <a:r>
              <a:rPr kumimoji="0" lang="ru-RU" altLang="uk-UA" sz="2400" b="1" smtClean="0">
                <a:solidFill>
                  <a:schemeClr val="tx2"/>
                </a:solidFill>
              </a:rPr>
              <a:t>Прийнято Концепцію реформування політики в інноваційній сфері на </a:t>
            </a:r>
            <a:endParaRPr kumimoji="0" lang="en-US" altLang="uk-UA" sz="2400" b="1" smtClean="0">
              <a:solidFill>
                <a:schemeClr val="tx2"/>
              </a:solidFill>
            </a:endParaRPr>
          </a:p>
          <a:p>
            <a:pPr marL="285750" indent="-285750" algn="ctr" eaLnBrk="1" hangingPunct="1">
              <a:buFont typeface="Arial" charset="0"/>
              <a:buNone/>
            </a:pPr>
            <a:r>
              <a:rPr kumimoji="0" lang="ru-RU" altLang="uk-UA" sz="2400" b="1" smtClean="0">
                <a:solidFill>
                  <a:schemeClr val="tx2"/>
                </a:solidFill>
              </a:rPr>
              <a:t>2015</a:t>
            </a:r>
            <a:r>
              <a:rPr kumimoji="0" lang="en-US" altLang="uk-UA" sz="2400" b="1" smtClean="0">
                <a:solidFill>
                  <a:schemeClr val="tx2"/>
                </a:solidFill>
              </a:rPr>
              <a:t> </a:t>
            </a:r>
            <a:r>
              <a:rPr kumimoji="0" lang="ru-RU" altLang="uk-UA" sz="2400" b="1" smtClean="0">
                <a:solidFill>
                  <a:schemeClr val="tx2"/>
                </a:solidFill>
              </a:rPr>
              <a:t>-</a:t>
            </a:r>
            <a:r>
              <a:rPr kumimoji="0" lang="en-US" altLang="uk-UA" sz="2400" b="1" smtClean="0">
                <a:solidFill>
                  <a:schemeClr val="tx2"/>
                </a:solidFill>
              </a:rPr>
              <a:t> </a:t>
            </a:r>
            <a:r>
              <a:rPr kumimoji="0" lang="ru-RU" altLang="uk-UA" sz="2400" b="1" smtClean="0">
                <a:solidFill>
                  <a:schemeClr val="tx2"/>
                </a:solidFill>
              </a:rPr>
              <a:t>2020 роки</a:t>
            </a:r>
            <a:r>
              <a:rPr kumimoji="0" lang="ru-RU" altLang="uk-UA" sz="2400" smtClean="0">
                <a:solidFill>
                  <a:schemeClr val="tx2"/>
                </a:solidFill>
              </a:rPr>
              <a:t> </a:t>
            </a:r>
            <a:endParaRPr kumimoji="0" lang="en-US" altLang="uk-UA" sz="2400" smtClean="0">
              <a:solidFill>
                <a:schemeClr val="tx2"/>
              </a:solidFill>
            </a:endParaRPr>
          </a:p>
          <a:p>
            <a:pPr marL="285750" indent="-285750" algn="ctr" eaLnBrk="1" hangingPunct="1">
              <a:buFont typeface="Arial" charset="0"/>
              <a:buNone/>
            </a:pPr>
            <a:r>
              <a:rPr kumimoji="0" lang="ru-RU" altLang="uk-UA" sz="2000" smtClean="0">
                <a:solidFill>
                  <a:schemeClr val="tx2"/>
                </a:solidFill>
              </a:rPr>
              <a:t>(розпорядження КМУ від 04.06.2015 №575)</a:t>
            </a:r>
          </a:p>
          <a:p>
            <a:pPr marL="285750" indent="-285750" eaLnBrk="1" hangingPunct="1">
              <a:buFont typeface="Arial" charset="0"/>
              <a:buNone/>
            </a:pPr>
            <a:endParaRPr kumimoji="0" lang="ru-RU" altLang="uk-UA" sz="2000" smtClean="0">
              <a:solidFill>
                <a:schemeClr val="tx2"/>
              </a:solidFill>
            </a:endParaRPr>
          </a:p>
          <a:p>
            <a:pPr marL="285750" indent="-285750" algn="ctr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kumimoji="0" lang="ru-RU" altLang="uk-UA" sz="2000" smtClean="0">
                <a:solidFill>
                  <a:schemeClr val="tx2"/>
                </a:solidFill>
              </a:rPr>
              <a:t>Спільно з Фундацією CRDF Global </a:t>
            </a:r>
            <a:r>
              <a:rPr kumimoji="0" lang="ru-RU" altLang="uk-UA" sz="2000" b="1" smtClean="0">
                <a:solidFill>
                  <a:schemeClr val="tx2"/>
                </a:solidFill>
              </a:rPr>
              <a:t>створено </a:t>
            </a:r>
            <a:r>
              <a:rPr kumimoji="0" lang="ru-RU" altLang="uk-UA" sz="2400" b="1" smtClean="0">
                <a:solidFill>
                  <a:schemeClr val="tx2"/>
                </a:solidFill>
              </a:rPr>
              <a:t>Глобальний фонд підтримки українських вчених </a:t>
            </a:r>
            <a:endParaRPr kumimoji="0" lang="en-US" altLang="uk-UA" sz="2400" b="1" smtClean="0">
              <a:solidFill>
                <a:schemeClr val="tx2"/>
              </a:solidFill>
            </a:endParaRPr>
          </a:p>
          <a:p>
            <a:pPr marL="285750" indent="-285750" algn="ctr" eaLnBrk="1" hangingPunct="1">
              <a:spcBef>
                <a:spcPct val="0"/>
              </a:spcBef>
              <a:buFont typeface="Arial" charset="0"/>
              <a:buNone/>
            </a:pPr>
            <a:r>
              <a:rPr kumimoji="0" lang="ru-RU" altLang="uk-UA" sz="2000" smtClean="0">
                <a:solidFill>
                  <a:schemeClr val="tx2"/>
                </a:solidFill>
              </a:rPr>
              <a:t>метою якого є підтримка українських вчених, надання їм фінансової допомоги при проведенні наукових досліджень</a:t>
            </a:r>
          </a:p>
        </p:txBody>
      </p:sp>
      <p:sp>
        <p:nvSpPr>
          <p:cNvPr id="2" name="Округлений прямокутник 1"/>
          <p:cNvSpPr/>
          <p:nvPr/>
        </p:nvSpPr>
        <p:spPr>
          <a:xfrm>
            <a:off x="354013" y="1320800"/>
            <a:ext cx="2514600" cy="1219200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defTabSz="684213">
              <a:defRPr/>
            </a:pPr>
            <a:r>
              <a:rPr lang="uk-UA" b="1">
                <a:solidFill>
                  <a:srgbClr val="44546A"/>
                </a:solidFill>
                <a:cs typeface="Arial" pitchFamily="34" charset="0"/>
              </a:rPr>
              <a:t>Зміна законодавства у сфері науки </a:t>
            </a:r>
          </a:p>
          <a:p>
            <a:pPr algn="ctr" defTabSz="684213">
              <a:defRPr/>
            </a:pPr>
            <a:endParaRPr lang="uk-UA" sz="13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9" name="Округлений прямокутник 8"/>
          <p:cNvSpPr/>
          <p:nvPr/>
        </p:nvSpPr>
        <p:spPr>
          <a:xfrm>
            <a:off x="354013" y="3040063"/>
            <a:ext cx="2459037" cy="12192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defTabSz="684213">
              <a:defRPr/>
            </a:pPr>
            <a:r>
              <a:rPr lang="uk-UA" b="1">
                <a:solidFill>
                  <a:srgbClr val="44546A"/>
                </a:solidFill>
                <a:cs typeface="Arial" pitchFamily="34" charset="0"/>
              </a:rPr>
              <a:t>Інноваційна діяльність</a:t>
            </a:r>
          </a:p>
          <a:p>
            <a:pPr algn="ctr" defTabSz="684213">
              <a:defRPr/>
            </a:pPr>
            <a:endParaRPr lang="uk-UA" sz="13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0" name="Округлений прямокутник 9"/>
          <p:cNvSpPr/>
          <p:nvPr/>
        </p:nvSpPr>
        <p:spPr>
          <a:xfrm>
            <a:off x="354013" y="4986338"/>
            <a:ext cx="2459037" cy="1219200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defTabSz="684213">
              <a:defRPr/>
            </a:pPr>
            <a:r>
              <a:rPr lang="uk-UA" b="1">
                <a:solidFill>
                  <a:srgbClr val="44546A"/>
                </a:solidFill>
                <a:cs typeface="Arial" pitchFamily="34" charset="0"/>
              </a:rPr>
              <a:t>Міжнародне співробітництво</a:t>
            </a:r>
          </a:p>
          <a:p>
            <a:pPr algn="ctr" defTabSz="684213">
              <a:defRPr/>
            </a:pPr>
            <a:endParaRPr lang="uk-UA" sz="1300">
              <a:solidFill>
                <a:srgbClr val="000000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>
          <a:xfrm>
            <a:off x="107950" y="274638"/>
            <a:ext cx="9036050" cy="850900"/>
          </a:xfrm>
        </p:spPr>
        <p:txBody>
          <a:bodyPr/>
          <a:lstStyle/>
          <a:p>
            <a:r>
              <a:rPr lang="uk-UA" sz="2800" smtClean="0">
                <a:solidFill>
                  <a:srgbClr val="FFC000"/>
                </a:solidFill>
              </a:rPr>
              <a:t>Отношение к университетской и </a:t>
            </a:r>
            <a:br>
              <a:rPr lang="uk-UA" sz="2800" smtClean="0">
                <a:solidFill>
                  <a:srgbClr val="FFC000"/>
                </a:solidFill>
              </a:rPr>
            </a:br>
            <a:r>
              <a:rPr lang="uk-UA" sz="2800" smtClean="0">
                <a:solidFill>
                  <a:srgbClr val="FFC000"/>
                </a:solidFill>
              </a:rPr>
              <a:t>к всей научной среде сегодня</a:t>
            </a:r>
            <a:r>
              <a:rPr lang="en-US" sz="2800" smtClean="0">
                <a:solidFill>
                  <a:srgbClr val="FFC000"/>
                </a:solidFill>
              </a:rPr>
              <a:t>?</a:t>
            </a:r>
            <a:br>
              <a:rPr lang="en-US" sz="2800" smtClean="0">
                <a:solidFill>
                  <a:srgbClr val="FFC000"/>
                </a:solidFill>
              </a:rPr>
            </a:br>
            <a:endParaRPr lang="uk-UA" sz="2000" i="1" smtClean="0">
              <a:solidFill>
                <a:srgbClr val="FFC000"/>
              </a:solidFill>
            </a:endParaRPr>
          </a:p>
        </p:txBody>
      </p:sp>
      <p:sp>
        <p:nvSpPr>
          <p:cNvPr id="33795" name="Місце для вмісту 2"/>
          <p:cNvSpPr>
            <a:spLocks noGrp="1"/>
          </p:cNvSpPr>
          <p:nvPr>
            <p:ph idx="1"/>
          </p:nvPr>
        </p:nvSpPr>
        <p:spPr>
          <a:xfrm>
            <a:off x="0" y="1268413"/>
            <a:ext cx="9144000" cy="4857750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uk-UA" sz="1800" b="1" i="1" smtClean="0">
                <a:solidFill>
                  <a:schemeClr val="tx1"/>
                </a:solidFill>
              </a:rPr>
              <a:t>О престижности и востребованности современной науки обществом </a:t>
            </a:r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uk-UA" sz="2100" smtClean="0"/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uk-UA" sz="2100" smtClean="0"/>
              <a:t>Дело не только в объемах финансирования науки, в системе его распределения, а, прежде всего, в престижности и востребованности науки обществом. За последнее двадцатилетие на человеческом уровне утрачено уважение к научной работе.</a:t>
            </a:r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uk-UA" sz="2100" smtClean="0"/>
              <a:t>В системе высшего образования сосредоточен весомый </a:t>
            </a:r>
            <a:r>
              <a:rPr lang="uk-UA" sz="2100" u="sng" smtClean="0">
                <a:hlinkClick r:id="rId2"/>
              </a:rPr>
              <a:t>научный потенциал Украины</a:t>
            </a:r>
            <a:r>
              <a:rPr lang="uk-UA" sz="2100" b="1" smtClean="0"/>
              <a:t> — 68,9% докторов и 72,6% кандидатов наук. Подготовка 81% докторантов и 85% аспирантов </a:t>
            </a:r>
            <a:r>
              <a:rPr lang="uk-UA" sz="2100" smtClean="0"/>
              <a:t>осуществляется именно в высших учебных заведениях.</a:t>
            </a:r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uk-UA" sz="2100" b="1" smtClean="0"/>
              <a:t>Поэтому от рациональной организации и адекватного финансирования </a:t>
            </a:r>
            <a:r>
              <a:rPr lang="uk-UA" sz="2100" b="1" u="sng" smtClean="0">
                <a:hlinkClick r:id="rId3"/>
              </a:rPr>
              <a:t>науки в университетах</a:t>
            </a:r>
            <a:r>
              <a:rPr lang="uk-UA" sz="2100" b="1" smtClean="0"/>
              <a:t> зависят и качество подготовки человеческого капитала, и научный базис инновационного развития экономики, научно-технический и интеллектуальный потенциал Украины. </a:t>
            </a:r>
            <a:endParaRPr lang="uk-UA" sz="2100" smtClean="0"/>
          </a:p>
        </p:txBody>
      </p:sp>
      <p:sp>
        <p:nvSpPr>
          <p:cNvPr id="33796" name="Місце для номера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61D6D2D-2A86-4BBB-A8E7-5B1E12A25FAB}" type="slidenum">
              <a:rPr lang="ru-RU" altLang="uk-UA" sz="1800" smtClean="0">
                <a:solidFill>
                  <a:srgbClr val="FFC000"/>
                </a:solidFill>
              </a:rPr>
              <a:pPr/>
              <a:t>20</a:t>
            </a:fld>
            <a:endParaRPr lang="ru-RU" altLang="uk-UA" sz="18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smtClean="0">
                <a:solidFill>
                  <a:srgbClr val="FFC000"/>
                </a:solidFill>
              </a:rPr>
              <a:t>Роль университетской науки</a:t>
            </a:r>
          </a:p>
        </p:txBody>
      </p:sp>
      <p:sp>
        <p:nvSpPr>
          <p:cNvPr id="34819" name="Місце для вмісту 2"/>
          <p:cNvSpPr>
            <a:spLocks noGrp="1"/>
          </p:cNvSpPr>
          <p:nvPr>
            <p:ph idx="1"/>
          </p:nvPr>
        </p:nvSpPr>
        <p:spPr>
          <a:xfrm>
            <a:off x="107950" y="1341438"/>
            <a:ext cx="9036050" cy="4784725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uk-UA" sz="2200" smtClean="0"/>
              <a:t>Наука в университетах, при ее должной организации, является источником получения новых знаний, а на этой основе — создания новых технологий и техники. </a:t>
            </a:r>
          </a:p>
          <a:p>
            <a:pPr marL="0" indent="0" algn="ctr">
              <a:buFont typeface="Arial" charset="0"/>
              <a:buNone/>
            </a:pPr>
            <a:r>
              <a:rPr lang="uk-UA" sz="2200" smtClean="0"/>
              <a:t>Достигнутые результаты, в свою очередь, формируют основы инновационного развития конкурентоспособной промышленности и экономики государства. </a:t>
            </a:r>
          </a:p>
          <a:p>
            <a:pPr marL="0" indent="0" algn="ctr">
              <a:buFont typeface="Arial" charset="0"/>
              <a:buNone/>
            </a:pPr>
            <a:r>
              <a:rPr lang="uk-UA" sz="2200" smtClean="0"/>
              <a:t>К сожалению, непонимание всеми правительствами независимой Украины уникальной </a:t>
            </a:r>
            <a:r>
              <a:rPr lang="uk-UA" sz="2200" b="1" i="1" smtClean="0"/>
              <a:t>роли науки как генератора новых знаний и базиса инновационного развития экономики</a:t>
            </a:r>
            <a:r>
              <a:rPr lang="uk-UA" sz="2200" smtClean="0"/>
              <a:t>, равно как и трагически пророческие слова первого президента Украины, что "</a:t>
            </a:r>
            <a:r>
              <a:rPr lang="uk-UA" sz="2200" b="1" i="1" smtClean="0"/>
              <a:t>наука может подождать</a:t>
            </a:r>
            <a:r>
              <a:rPr lang="uk-UA" sz="2200" smtClean="0"/>
              <a:t>", уменьшили наукоемкость валового внутреннего продукта Украины до </a:t>
            </a:r>
            <a:r>
              <a:rPr lang="uk-UA" sz="2200" b="1" smtClean="0"/>
              <a:t>0,7</a:t>
            </a:r>
            <a:r>
              <a:rPr lang="uk-UA" sz="2200" smtClean="0"/>
              <a:t>%, тогда как в развитых странах этот показатель достигает 60–80%. </a:t>
            </a:r>
          </a:p>
        </p:txBody>
      </p:sp>
      <p:sp>
        <p:nvSpPr>
          <p:cNvPr id="34820" name="Місце для номера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66E17F0-6653-4FD6-982F-452357E143CA}" type="slidenum">
              <a:rPr lang="ru-RU" altLang="uk-UA" sz="1800" smtClean="0">
                <a:solidFill>
                  <a:srgbClr val="FFC000"/>
                </a:solidFill>
              </a:rPr>
              <a:pPr/>
              <a:t>21</a:t>
            </a:fld>
            <a:endParaRPr lang="ru-RU" altLang="uk-UA" sz="18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smtClean="0">
                <a:solidFill>
                  <a:srgbClr val="FFC000"/>
                </a:solidFill>
              </a:rPr>
              <a:t>УНИВЕРСИТЕТСКАЯ НАУКА И КАК ЕЕ ОРГАНИЗОВАТЬ !</a:t>
            </a:r>
          </a:p>
        </p:txBody>
      </p:sp>
      <p:sp>
        <p:nvSpPr>
          <p:cNvPr id="35843" name="Объект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sz="2000" b="1" smtClean="0"/>
              <a:t>ВУЗ без науки, как и преподаватель вуза, не занимающийся научно-исследовательской работой, -</a:t>
            </a:r>
            <a:r>
              <a:rPr lang="ru-RU" sz="2000" smtClean="0"/>
              <a:t> </a:t>
            </a:r>
            <a:r>
              <a:rPr lang="ru-RU" sz="2000" b="1" smtClean="0"/>
              <a:t>это нонсенс и несовместимо ни со статусом вуза, ни со статусом вузовского преподавателя.  </a:t>
            </a:r>
            <a:endParaRPr lang="ru-RU" sz="2000" smtClean="0"/>
          </a:p>
          <a:p>
            <a:pPr marL="0" indent="0" algn="ctr">
              <a:buFont typeface="Arial" charset="0"/>
              <a:buNone/>
            </a:pPr>
            <a:endParaRPr lang="ru-RU" sz="2000" b="1" smtClean="0"/>
          </a:p>
          <a:p>
            <a:pPr marL="0" indent="0" algn="ctr">
              <a:buFont typeface="Arial" charset="0"/>
              <a:buNone/>
            </a:pPr>
            <a:r>
              <a:rPr lang="ru-RU" sz="2000" b="1" smtClean="0"/>
              <a:t>Как организовать её в вузе и какие условия должны быть созданы, чтобы каждый преподаватель (сотрудник, аспирант, студент) могли бы заниматься научно-исследовательской деятельностью; на что должна быть направлена политика администрации вуза, чтобы стимулировать преподавателей инвестировать в собственный человеческий и социальный капитал; как создать в вузе творческую, созидательную атмосферу и как обеспечить защиту и охрану авторских и других прав на результаты интеллектуальной деятельности  ?</a:t>
            </a:r>
            <a:endParaRPr lang="ru-RU" sz="2000" smtClean="0"/>
          </a:p>
          <a:p>
            <a:pPr marL="0" indent="0">
              <a:buFont typeface="Arial" charset="0"/>
              <a:buNone/>
            </a:pPr>
            <a:endParaRPr 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7771C1-6D24-420E-B3E6-711EF255AD48}" type="slidenum">
              <a:rPr lang="ru-RU" altLang="uk-UA" sz="1800" smtClean="0">
                <a:solidFill>
                  <a:srgbClr val="FFC000"/>
                </a:solidFill>
              </a:rPr>
              <a:pPr/>
              <a:t>22</a:t>
            </a:fld>
            <a:endParaRPr lang="ru-RU" altLang="uk-UA" sz="18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smtClean="0">
                <a:solidFill>
                  <a:srgbClr val="FFC000"/>
                </a:solidFill>
              </a:rPr>
              <a:t>УНИВЕРСИТЕТСКАЯ НАУКА И КАК ЕЕ ОРГАНИЗОВАТЬ !</a:t>
            </a:r>
            <a:endParaRPr lang="ru-RU" sz="2000" smtClean="0"/>
          </a:p>
        </p:txBody>
      </p:sp>
      <p:sp>
        <p:nvSpPr>
          <p:cNvPr id="36867" name="Объект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sz="2000" b="1" smtClean="0"/>
              <a:t>Научная деятельность в вузе, как принято считать в вузовском сообществе, включает: </a:t>
            </a:r>
          </a:p>
          <a:p>
            <a:pPr marL="0" indent="0" algn="ctr">
              <a:buFont typeface="Arial" charset="0"/>
              <a:buNone/>
            </a:pPr>
            <a:endParaRPr lang="ru-RU" sz="2000" smtClean="0"/>
          </a:p>
          <a:p>
            <a:pPr marL="0" indent="0">
              <a:buFont typeface="Arial" charset="0"/>
              <a:buNone/>
            </a:pPr>
            <a:r>
              <a:rPr lang="ru-RU" sz="2000" b="1" smtClean="0"/>
              <a:t>1) классическую научно-исследовательскую работу, состоящую из фундаментальных исследований, прикладных исследований и опытно-конструкторских разработок; </a:t>
            </a:r>
            <a:endParaRPr lang="ru-RU" sz="2000" smtClean="0"/>
          </a:p>
          <a:p>
            <a:pPr marL="0" indent="0">
              <a:buFont typeface="Arial" charset="0"/>
              <a:buNone/>
            </a:pPr>
            <a:r>
              <a:rPr lang="ru-RU" sz="2000" b="1" smtClean="0"/>
              <a:t>2) подготовку и разработку новых учебных курсов и соответствующих учебно-методических материалов; </a:t>
            </a:r>
            <a:endParaRPr lang="ru-RU" sz="2000" smtClean="0"/>
          </a:p>
          <a:p>
            <a:pPr marL="0" indent="0">
              <a:buFont typeface="Arial" charset="0"/>
              <a:buNone/>
            </a:pPr>
            <a:r>
              <a:rPr lang="ru-RU" sz="2000" b="1" smtClean="0"/>
              <a:t>3) оказание консультативной помощи представителям промышленности; </a:t>
            </a:r>
            <a:endParaRPr lang="ru-RU" sz="2000" smtClean="0"/>
          </a:p>
          <a:p>
            <a:pPr marL="0" indent="0">
              <a:buFont typeface="Arial" charset="0"/>
              <a:buNone/>
            </a:pPr>
            <a:r>
              <a:rPr lang="ru-RU" sz="2000" b="1" smtClean="0"/>
              <a:t>4) подготовку научно-педагогических кадров и их аттестацию. </a:t>
            </a:r>
            <a:endParaRPr lang="ru-RU" sz="2000" smtClean="0"/>
          </a:p>
          <a:p>
            <a:pPr marL="0" indent="0">
              <a:buFont typeface="Arial" charset="0"/>
              <a:buNone/>
            </a:pPr>
            <a:endParaRPr 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47BC074-9E4E-49AC-B07F-0FD6BDEB7B9D}" type="slidenum">
              <a:rPr lang="ru-RU" altLang="uk-UA" sz="1800" smtClean="0">
                <a:solidFill>
                  <a:srgbClr val="FFC000"/>
                </a:solidFill>
              </a:rPr>
              <a:pPr/>
              <a:t>23</a:t>
            </a:fld>
            <a:endParaRPr lang="ru-RU" altLang="uk-UA" sz="18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smtClean="0">
                <a:solidFill>
                  <a:srgbClr val="FFC000"/>
                </a:solidFill>
              </a:rPr>
              <a:t>УНИВЕРСИТЕТСКАЯ НАУКА И КАК ЕЕ ОРГАНИЗОВАТЬ !</a:t>
            </a:r>
            <a:endParaRPr lang="ru-RU" sz="2000" smtClean="0"/>
          </a:p>
        </p:txBody>
      </p:sp>
      <p:sp>
        <p:nvSpPr>
          <p:cNvPr id="37891" name="Объект 2"/>
          <p:cNvSpPr>
            <a:spLocks noGrp="1"/>
          </p:cNvSpPr>
          <p:nvPr>
            <p:ph idx="1"/>
          </p:nvPr>
        </p:nvSpPr>
        <p:spPr>
          <a:xfrm>
            <a:off x="250825" y="1412875"/>
            <a:ext cx="8785225" cy="4713288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ru-RU" sz="2000" b="1" smtClean="0"/>
              <a:t>	Во все времена для вуза главной задачей являлось углубление сотрудничества и стратегического партнерства с бизнесом (отраслью) как в области подготовки кадров, так и в выполнении по его заказам научных исследований. </a:t>
            </a:r>
            <a:endParaRPr lang="ru-RU" sz="2000" smtClean="0"/>
          </a:p>
          <a:p>
            <a:pPr marL="0" indent="0">
              <a:buFont typeface="Arial" charset="0"/>
              <a:buNone/>
            </a:pPr>
            <a:r>
              <a:rPr lang="ru-RU" sz="2000" b="1" smtClean="0"/>
              <a:t>	В то же время вузовская наука по сравнению с отраслевой, да и академической наукой, имеет целый ряд преимуществ. </a:t>
            </a:r>
            <a:endParaRPr lang="ru-RU" sz="2000" smtClean="0"/>
          </a:p>
          <a:p>
            <a:pPr marL="0" indent="0">
              <a:buFont typeface="Arial" charset="0"/>
              <a:buNone/>
            </a:pPr>
            <a:r>
              <a:rPr lang="ru-RU" sz="2000" smtClean="0"/>
              <a:t>	Во-первых, благодаря участию в ней студентов и аспирантов и практически бесплатному использованию при выполнении работ разветвленной инфраструктуры вуза - </a:t>
            </a:r>
            <a:r>
              <a:rPr lang="ru-RU" sz="2000" b="1" smtClean="0"/>
              <a:t>она дешевле и выгодней</a:t>
            </a:r>
            <a:r>
              <a:rPr lang="ru-RU" sz="2000" smtClean="0"/>
              <a:t>, и, </a:t>
            </a:r>
          </a:p>
          <a:p>
            <a:pPr marL="0" indent="0">
              <a:buFont typeface="Arial" charset="0"/>
              <a:buNone/>
            </a:pPr>
            <a:r>
              <a:rPr lang="ru-RU" sz="2000" smtClean="0"/>
              <a:t>	во-вторых, в связи с наличием на кафедрах специалистов различных научных направлений и специальностей и имеющейся возможностью привлекать их к выполнению научных работ – </a:t>
            </a:r>
            <a:r>
              <a:rPr lang="ru-RU" sz="2000" b="1" smtClean="0"/>
              <a:t>она очень подвижна и может комплексно решать проблемы отрасли. </a:t>
            </a:r>
            <a:endParaRPr lang="ru-RU" sz="2000" smtClean="0"/>
          </a:p>
          <a:p>
            <a:pPr marL="0" indent="0">
              <a:buFont typeface="Arial" charset="0"/>
              <a:buNone/>
            </a:pPr>
            <a:endParaRPr 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4BEDA80-D4F1-466E-8FFE-3260B99AD3B7}" type="slidenum">
              <a:rPr lang="ru-RU" altLang="uk-UA" sz="1800" smtClean="0">
                <a:solidFill>
                  <a:srgbClr val="FFC000"/>
                </a:solidFill>
              </a:rPr>
              <a:pPr/>
              <a:t>24</a:t>
            </a:fld>
            <a:endParaRPr lang="ru-RU" altLang="uk-UA" sz="18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smtClean="0">
                <a:solidFill>
                  <a:srgbClr val="FFC000"/>
                </a:solidFill>
              </a:rPr>
              <a:t>УНИВЕРСИТЕТСКАЯ НАУКА И КАК ЕЕ ОРГАНИЗОВАТЬ !</a:t>
            </a:r>
            <a:endParaRPr lang="ru-RU" sz="2000" smtClean="0"/>
          </a:p>
        </p:txBody>
      </p:sp>
      <p:sp>
        <p:nvSpPr>
          <p:cNvPr id="38915" name="Объект 2"/>
          <p:cNvSpPr>
            <a:spLocks noGrp="1"/>
          </p:cNvSpPr>
          <p:nvPr>
            <p:ph idx="1"/>
          </p:nvPr>
        </p:nvSpPr>
        <p:spPr>
          <a:xfrm>
            <a:off x="34925" y="1341438"/>
            <a:ext cx="9001125" cy="4895850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sz="1800" smtClean="0"/>
              <a:t>	</a:t>
            </a:r>
            <a:r>
              <a:rPr lang="ru-RU" sz="1700" smtClean="0"/>
              <a:t>Но сегодня, к сожалению, вузовские научные разработки мало востребованы экономикой страны, да и наука в целом практически не «</a:t>
            </a:r>
            <a:r>
              <a:rPr lang="ru-RU" sz="1700" b="1" i="1" smtClean="0"/>
              <a:t>сцепляется</a:t>
            </a:r>
            <a:r>
              <a:rPr lang="ru-RU" sz="1700" smtClean="0"/>
              <a:t>» с экономикой. </a:t>
            </a:r>
          </a:p>
          <a:p>
            <a:pPr marL="0" indent="0" algn="ctr"/>
            <a:r>
              <a:rPr lang="ru-RU" sz="1700" smtClean="0"/>
              <a:t>Восприимчивость бизнеса к инновационным технологиям остаётся низкой. </a:t>
            </a:r>
          </a:p>
          <a:p>
            <a:pPr marL="0" indent="0" algn="ctr"/>
            <a:r>
              <a:rPr lang="ru-RU" sz="1700" b="1" smtClean="0"/>
              <a:t>Организация науки в стране вне всяких сомнений требует модернизации.</a:t>
            </a:r>
            <a:endParaRPr lang="ru-RU" sz="1700" smtClean="0"/>
          </a:p>
          <a:p>
            <a:pPr marL="0" indent="0" algn="ctr"/>
            <a:r>
              <a:rPr lang="ru-RU" sz="1700" b="1" smtClean="0"/>
              <a:t>Масштаб задач, стоящих перед нами сегодня, не имеет прецедентов и требует огромного напряжения интеллектуальных и финансовых ресурсов. Кафедрам и факультетам предстоит переосмыслить проводимую ими научно-техническую политику, определить инновационную направленность и эффективность выполняемых научных разработок, сосредоточить свои научные силы на выполнении определённых Учёным советом приоритетных направлений развития университета. </a:t>
            </a:r>
            <a:endParaRPr lang="ru-RU" sz="1700" smtClean="0"/>
          </a:p>
          <a:p>
            <a:pPr marL="0" indent="0" algn="ctr"/>
            <a:r>
              <a:rPr lang="ru-RU" sz="1700" b="1" smtClean="0"/>
              <a:t>Необходимы модернизация системы управления научно-исследовательской работой в университете, дальнейшее развитие инфраструктуры инновационной деятельности, проведение оценки коммерческой значимости результатов интеллектуальной деятельности и т.д.</a:t>
            </a:r>
            <a:endParaRPr lang="ru-RU" sz="1700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396EE68-0ED5-4C05-BDF5-98496914D0B0}" type="slidenum">
              <a:rPr lang="ru-RU" altLang="uk-UA" sz="1800" smtClean="0">
                <a:solidFill>
                  <a:srgbClr val="FFC000"/>
                </a:solidFill>
              </a:rPr>
              <a:pPr/>
              <a:t>25</a:t>
            </a:fld>
            <a:endParaRPr lang="ru-RU" altLang="uk-UA" sz="18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smtClean="0">
                <a:solidFill>
                  <a:srgbClr val="FFC000"/>
                </a:solidFill>
              </a:rPr>
              <a:t>УНИВЕРСИТЕТСКАЯ НАУКА И КАК ЕЕ ОРГАНИЗОВАТЬ !</a:t>
            </a:r>
            <a:endParaRPr lang="ru-RU" sz="2000" smtClean="0"/>
          </a:p>
        </p:txBody>
      </p:sp>
      <p:sp>
        <p:nvSpPr>
          <p:cNvPr id="39939" name="Объект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sz="1800" b="1" smtClean="0"/>
              <a:t>	Научная среда в вузе – среда особенная. Она отличается и от академической среды, и от отраслевой. В неё ежегодно вливается новое пытливое поколение будущих исследователей. Они насыщаются духом и атмосферой этого научно-педагогического коллектива и через какое-то время разлетаются в другие научно-производственные коллективы, унося с собой частицу этого духа. Уничтожить эту среду в вузе легко – убери из неё творческое начало, заинтересованность преподавателя в результатах своего труда, сократи объёмы выполняемых в вузе научно-исследовательских работ. </a:t>
            </a:r>
            <a:endParaRPr lang="ru-RU" sz="1800" smtClean="0"/>
          </a:p>
          <a:p>
            <a:pPr marL="0" indent="0"/>
            <a:endParaRPr lang="ru-RU" sz="1800" b="1" smtClean="0"/>
          </a:p>
          <a:p>
            <a:pPr marL="0" indent="0" algn="ctr">
              <a:buFont typeface="Arial" charset="0"/>
              <a:buNone/>
            </a:pPr>
            <a:r>
              <a:rPr lang="ru-RU" sz="1800" b="1" smtClean="0"/>
              <a:t>В вузовском научном коллективе чрезвычайно важно сохранить качественную научную среду, всячески поддерживать умных, талантливых людей. Атмосфера свободы и справедливой конкуренции способствует привлечению талантов в эти коллективы. </a:t>
            </a:r>
            <a:endParaRPr lang="ru-RU" sz="1800" smtClean="0"/>
          </a:p>
          <a:p>
            <a:pPr marL="0" indent="0"/>
            <a:endParaRPr 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427F4B6-E7A8-4580-AF38-ADB045E5E8A1}" type="slidenum">
              <a:rPr lang="ru-RU" altLang="uk-UA" sz="1800" smtClean="0">
                <a:solidFill>
                  <a:srgbClr val="FFC000"/>
                </a:solidFill>
              </a:rPr>
              <a:pPr/>
              <a:t>26</a:t>
            </a:fld>
            <a:endParaRPr lang="ru-RU" altLang="uk-UA" sz="18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smtClean="0">
                <a:solidFill>
                  <a:srgbClr val="FFC000"/>
                </a:solidFill>
              </a:rPr>
              <a:t>УНИВЕРСИТЕТСКАЯ НАУКА И КАК ЕЕ ОРГАНИЗОВАТЬ !</a:t>
            </a:r>
            <a:endParaRPr lang="ru-RU" sz="2000" smtClean="0"/>
          </a:p>
        </p:txBody>
      </p:sp>
      <p:sp>
        <p:nvSpPr>
          <p:cNvPr id="40963" name="Объект 2"/>
          <p:cNvSpPr>
            <a:spLocks noGrp="1"/>
          </p:cNvSpPr>
          <p:nvPr>
            <p:ph idx="1"/>
          </p:nvPr>
        </p:nvSpPr>
        <p:spPr>
          <a:xfrm>
            <a:off x="107950" y="1341438"/>
            <a:ext cx="8928100" cy="4784725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sz="1700" b="1" smtClean="0"/>
              <a:t>Политика университета в области развития научно-исследовательской деятельности должна включать: </a:t>
            </a:r>
          </a:p>
          <a:p>
            <a:pPr marL="0" indent="0" algn="ctr">
              <a:buFont typeface="Arial" charset="0"/>
              <a:buNone/>
            </a:pPr>
            <a:r>
              <a:rPr lang="ru-RU" sz="1700" b="1" smtClean="0"/>
              <a:t>госбюджетную тематику и хоздоговорные работы с предприятиями отрасли; </a:t>
            </a:r>
          </a:p>
          <a:p>
            <a:pPr marL="0" indent="0" algn="ctr">
              <a:buFont typeface="Arial" charset="0"/>
              <a:buNone/>
            </a:pPr>
            <a:r>
              <a:rPr lang="ru-RU" sz="1700" b="1" smtClean="0"/>
              <a:t>наличие грантовых программ различных фондов на выполнение научных исследований; </a:t>
            </a:r>
          </a:p>
          <a:p>
            <a:pPr marL="0" indent="0" algn="ctr">
              <a:buFont typeface="Arial" charset="0"/>
              <a:buNone/>
            </a:pPr>
            <a:r>
              <a:rPr lang="ru-RU" sz="1700" b="1" smtClean="0"/>
              <a:t>возможность научно-педагогическим работникам сочетать научную и преподавательскую деятельности; </a:t>
            </a:r>
          </a:p>
          <a:p>
            <a:pPr marL="0" indent="0" algn="ctr">
              <a:buFont typeface="Arial" charset="0"/>
              <a:buNone/>
            </a:pPr>
            <a:r>
              <a:rPr lang="ru-RU" sz="1700" b="1" smtClean="0"/>
              <a:t>возможность научным работникам участвовать в работе научных конференций и симпозиумов (оплата поездок); </a:t>
            </a:r>
          </a:p>
          <a:p>
            <a:pPr marL="0" indent="0" algn="ctr">
              <a:buFont typeface="Arial" charset="0"/>
              <a:buNone/>
            </a:pPr>
            <a:r>
              <a:rPr lang="ru-RU" sz="1700" b="1" smtClean="0"/>
              <a:t>предоставление сотрудникам университета возможностей для публикации научных работ (издание университетских журналов, книг, сборников трудов, тезисов конференций, публикация докладов на сайте университета, препринтные издания); </a:t>
            </a:r>
          </a:p>
          <a:p>
            <a:pPr marL="0" indent="0" algn="ctr">
              <a:buFont typeface="Arial" charset="0"/>
              <a:buNone/>
            </a:pPr>
            <a:r>
              <a:rPr lang="ru-RU" sz="1700" b="1" smtClean="0"/>
              <a:t>предоставление ресурсов электронных библиотек и обеспеченность литературой; доступность Интернета; открытость результатов исследований и возможность ознакомиться с ними на сайте университета и т.п. </a:t>
            </a:r>
            <a:endParaRPr lang="ru-RU" sz="1700" smtClean="0"/>
          </a:p>
          <a:p>
            <a:pPr marL="0" indent="0">
              <a:buFont typeface="Arial" charset="0"/>
              <a:buNone/>
            </a:pPr>
            <a:endParaRPr lang="ru-RU" smtClean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B96463C-FA85-458B-9441-29487E2D85DF}" type="slidenum">
              <a:rPr lang="ru-RU" altLang="uk-UA" sz="1800" smtClean="0">
                <a:solidFill>
                  <a:srgbClr val="FFC000"/>
                </a:solidFill>
              </a:rPr>
              <a:pPr/>
              <a:t>27</a:t>
            </a:fld>
            <a:endParaRPr lang="ru-RU" altLang="uk-UA" sz="18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smtClean="0">
                <a:solidFill>
                  <a:srgbClr val="FFC000"/>
                </a:solidFill>
              </a:rPr>
              <a:t>УНИВЕРСИТЕТСКАЯ НАУКА И КАК ЕЕ ОРГАНИЗОВАТЬ !</a:t>
            </a:r>
            <a:endParaRPr lang="ru-RU" sz="2000" smtClean="0"/>
          </a:p>
        </p:txBody>
      </p:sp>
      <p:sp>
        <p:nvSpPr>
          <p:cNvPr id="41987" name="Объект 2"/>
          <p:cNvSpPr>
            <a:spLocks noGrp="1"/>
          </p:cNvSpPr>
          <p:nvPr>
            <p:ph idx="1"/>
          </p:nvPr>
        </p:nvSpPr>
        <p:spPr>
          <a:xfrm>
            <a:off x="107950" y="1412875"/>
            <a:ext cx="8928100" cy="4713288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sz="2400" b="1" smtClean="0"/>
              <a:t>Бюджет-2016 вступает в противоречие не только с буквой и духом Закона, но и с рядом принятых Верховной Радой и правительством Украины документов: </a:t>
            </a:r>
          </a:p>
          <a:p>
            <a:pPr marL="0" indent="0" algn="ctr">
              <a:buFont typeface="Arial" charset="0"/>
              <a:buNone/>
            </a:pPr>
            <a:r>
              <a:rPr lang="ru-RU" sz="1800" b="1" smtClean="0"/>
              <a:t>статьей 375 Соглашения об ассоциации с ЕС, Указом президента Украины "О Стратегии постоянного развития "Украина-2020", Соглашением о коалиции депутатских фракций "Европейская Украина", постановлением ВР Украины №182-19 от 11 февраля 2015 г. "О рекомендациях парламентских слушаний на тему "О состоянии и законодательном обеспечении развития науки и научно-технической сферы государства", где почти в каждом пункте определяется долгосрочная финансовая поддержка развития науки. О том, что он вступает в противоречие с трендами развития Европейского исследовательского пространства и флагманской стратегии Европы — Инновационного союза, можно уже и не говорить.</a:t>
            </a:r>
            <a:endParaRPr lang="ru-RU" sz="1800" smtClean="0"/>
          </a:p>
          <a:p>
            <a:pPr marL="0" indent="0"/>
            <a:endParaRPr lang="ru-RU" smtClean="0"/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0C47B73-5B3D-4292-BBAE-746BD9D870EA}" type="slidenum">
              <a:rPr lang="ru-RU" altLang="uk-UA" sz="1800" smtClean="0">
                <a:solidFill>
                  <a:srgbClr val="FFC000"/>
                </a:solidFill>
              </a:rPr>
              <a:pPr/>
              <a:t>28</a:t>
            </a:fld>
            <a:endParaRPr lang="ru-RU" altLang="uk-UA" sz="18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smtClean="0">
                <a:solidFill>
                  <a:srgbClr val="FFC000"/>
                </a:solidFill>
              </a:rPr>
              <a:t>УНИВЕРСИТЕТСКАЯ НАУКА И КАК ЕЕ ОРГАНИЗОВАТЬ !</a:t>
            </a:r>
            <a:endParaRPr lang="ru-RU" sz="2000" smtClean="0"/>
          </a:p>
        </p:txBody>
      </p:sp>
      <p:sp>
        <p:nvSpPr>
          <p:cNvPr id="43011" name="Объект 2"/>
          <p:cNvSpPr>
            <a:spLocks noGrp="1"/>
          </p:cNvSpPr>
          <p:nvPr>
            <p:ph idx="1"/>
          </p:nvPr>
        </p:nvSpPr>
        <p:spPr>
          <a:xfrm>
            <a:off x="107950" y="1412875"/>
            <a:ext cx="8856663" cy="4895850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sz="1800" b="1" i="1" smtClean="0"/>
              <a:t>Лілія Гриневич</a:t>
            </a:r>
            <a:r>
              <a:rPr lang="ru-RU" sz="1800" smtClean="0"/>
              <a:t> (ныне уже Министр МОНУ) наголосила, що за нинішнього рівня фінансування говорити про розвиток науки не доводиться, адже чинна влада виділяє на науку з бюджету найменше за роки незалежності - </a:t>
            </a:r>
            <a:r>
              <a:rPr lang="ru-RU" sz="1800" b="1" smtClean="0"/>
              <a:t>0,29 %</a:t>
            </a:r>
            <a:r>
              <a:rPr lang="ru-RU" sz="1800" smtClean="0"/>
              <a:t> ВВП. При цьому, Вона нагадала, рівень витрат, гарантований законом - </a:t>
            </a:r>
            <a:r>
              <a:rPr lang="ru-RU" sz="1800" b="1" smtClean="0"/>
              <a:t>1,7%</a:t>
            </a:r>
            <a:r>
              <a:rPr lang="ru-RU" sz="1800" smtClean="0"/>
              <a:t> ВВП, </a:t>
            </a:r>
          </a:p>
          <a:p>
            <a:pPr marL="0" indent="0" algn="ctr">
              <a:buFont typeface="Arial" charset="0"/>
              <a:buNone/>
            </a:pPr>
            <a:r>
              <a:rPr lang="ru-RU" sz="1800" smtClean="0"/>
              <a:t>а середній рівень у світі - </a:t>
            </a:r>
            <a:r>
              <a:rPr lang="ru-RU" sz="1800" b="1" smtClean="0"/>
              <a:t>2%.</a:t>
            </a:r>
            <a:r>
              <a:rPr lang="ru-RU" sz="1800" smtClean="0"/>
              <a:t> </a:t>
            </a:r>
          </a:p>
          <a:p>
            <a:pPr marL="0" indent="0" algn="ctr">
              <a:buFont typeface="Arial" charset="0"/>
              <a:buNone/>
            </a:pPr>
            <a:r>
              <a:rPr lang="ru-RU" sz="1800" smtClean="0"/>
              <a:t>«Критичний рівень, необхідний для виживання науки - це </a:t>
            </a:r>
            <a:r>
              <a:rPr lang="ru-RU" sz="1800" b="1" smtClean="0"/>
              <a:t>0,9%</a:t>
            </a:r>
            <a:r>
              <a:rPr lang="ru-RU" sz="1800" smtClean="0"/>
              <a:t>. </a:t>
            </a:r>
          </a:p>
          <a:p>
            <a:pPr marL="0" indent="0" algn="ctr">
              <a:buFont typeface="Arial" charset="0"/>
              <a:buNone/>
            </a:pPr>
            <a:r>
              <a:rPr lang="ru-RU" sz="1800" smtClean="0"/>
              <a:t>Тільки після цього порогу починається економічний ефект від науки».</a:t>
            </a:r>
          </a:p>
          <a:p>
            <a:pPr marL="0" indent="0" algn="ctr">
              <a:buFont typeface="Arial" charset="0"/>
              <a:buNone/>
            </a:pPr>
            <a:r>
              <a:rPr lang="ru-RU" sz="1800" b="1" i="1" smtClean="0"/>
              <a:t>Нынешняя ситуация в отечественной науке создает угрозу национальной безопасности страны</a:t>
            </a:r>
            <a:r>
              <a:rPr lang="ru-RU" sz="1800" smtClean="0"/>
              <a:t>. </a:t>
            </a:r>
          </a:p>
          <a:p>
            <a:pPr marL="0" indent="0" algn="ctr">
              <a:buFont typeface="Arial" charset="0"/>
              <a:buNone/>
            </a:pPr>
            <a:r>
              <a:rPr lang="ru-RU" sz="1800" smtClean="0"/>
              <a:t>У ведущих стран Запада расходы на НИОКР составляют </a:t>
            </a:r>
            <a:r>
              <a:rPr lang="ru-RU" sz="1800" b="1" smtClean="0"/>
              <a:t>2–3%</a:t>
            </a:r>
            <a:r>
              <a:rPr lang="ru-RU" sz="1800" smtClean="0"/>
              <a:t> ВВП, в том числе у США – </a:t>
            </a:r>
            <a:r>
              <a:rPr lang="ru-RU" sz="1800" b="1" smtClean="0"/>
              <a:t>2,7</a:t>
            </a:r>
            <a:r>
              <a:rPr lang="ru-RU" sz="1800" smtClean="0"/>
              <a:t>%, а у таких стран, как Япония, Швеция, Израиль, достигает </a:t>
            </a:r>
            <a:r>
              <a:rPr lang="ru-RU" sz="1800" b="1" smtClean="0"/>
              <a:t>3,5–4,5</a:t>
            </a:r>
            <a:r>
              <a:rPr lang="ru-RU" sz="1800" smtClean="0"/>
              <a:t>% ВВП. </a:t>
            </a:r>
          </a:p>
          <a:p>
            <a:pPr marL="0" indent="0" algn="ctr">
              <a:buFont typeface="Arial" charset="0"/>
              <a:buNone/>
            </a:pPr>
            <a:r>
              <a:rPr lang="ru-RU" sz="1600" smtClean="0"/>
              <a:t>У России этот показатель составляет примерно </a:t>
            </a:r>
            <a:r>
              <a:rPr lang="ru-RU" sz="1600" b="1" smtClean="0"/>
              <a:t>1</a:t>
            </a:r>
            <a:r>
              <a:rPr lang="ru-RU" sz="1600" smtClean="0"/>
              <a:t>% ВВП. </a:t>
            </a:r>
          </a:p>
          <a:p>
            <a:pPr marL="0" indent="0" algn="ctr">
              <a:buFont typeface="Arial" charset="0"/>
              <a:buNone/>
            </a:pPr>
            <a:endParaRPr lang="ru-RU" sz="1600" smtClean="0"/>
          </a:p>
          <a:p>
            <a:pPr marL="0" indent="0" algn="ctr">
              <a:buFont typeface="Arial" charset="0"/>
              <a:buNone/>
            </a:pPr>
            <a:r>
              <a:rPr lang="ru-RU" sz="1800" smtClean="0"/>
              <a:t> </a:t>
            </a:r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5F448E3-16D9-472E-AD22-FCA7CEA71E4C}" type="slidenum">
              <a:rPr lang="ru-RU" altLang="uk-UA" sz="1800" smtClean="0">
                <a:solidFill>
                  <a:srgbClr val="FFC000"/>
                </a:solidFill>
              </a:rPr>
              <a:pPr/>
              <a:t>29</a:t>
            </a:fld>
            <a:endParaRPr lang="ru-RU" altLang="uk-UA" sz="18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628650" y="407988"/>
            <a:ext cx="7886700" cy="746125"/>
          </a:xfrm>
        </p:spPr>
        <p:txBody>
          <a:bodyPr/>
          <a:lstStyle/>
          <a:p>
            <a:pPr algn="ctr" eaLnBrk="1" hangingPunct="1"/>
            <a:r>
              <a:rPr kumimoji="0" lang="uk-UA" altLang="uk-UA" sz="2800" b="1" smtClean="0">
                <a:solidFill>
                  <a:srgbClr val="1F497D"/>
                </a:solidFill>
                <a:latin typeface="Calibri" pitchFamily="34" charset="0"/>
                <a:ea typeface="MS PGothic" pitchFamily="34" charset="-128"/>
              </a:rPr>
              <a:t>ПРІОРИТЕТНІ ЗАВДАННЯ НА 2016 РІК</a:t>
            </a:r>
            <a:endParaRPr kumimoji="0" lang="ru-RU" altLang="uk-UA" sz="2800" b="1" smtClean="0">
              <a:solidFill>
                <a:srgbClr val="1F497D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23554" name="Місце для тексту 2"/>
          <p:cNvSpPr>
            <a:spLocks noGrp="1"/>
          </p:cNvSpPr>
          <p:nvPr>
            <p:ph sz="half" idx="1"/>
          </p:nvPr>
        </p:nvSpPr>
        <p:spPr>
          <a:xfrm>
            <a:off x="195263" y="1492250"/>
            <a:ext cx="2208212" cy="4964113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kumimoji="0" lang="ru-RU" altLang="uk-UA" sz="1800" b="1" smtClean="0">
                <a:solidFill>
                  <a:srgbClr val="1F4E79"/>
                </a:solidFill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kumimoji="0" lang="ru-RU" altLang="uk-UA" sz="2000" b="1" smtClean="0">
                <a:solidFill>
                  <a:srgbClr val="1F4E79"/>
                </a:solidFill>
              </a:rPr>
              <a:t>ЗАКОНОДАВСТВО                              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endParaRPr kumimoji="0" lang="ru-RU" altLang="uk-UA" sz="2000" b="1" smtClean="0">
              <a:solidFill>
                <a:srgbClr val="1F4E79"/>
              </a:solidFill>
            </a:endParaRP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endParaRPr kumimoji="0" lang="ru-RU" altLang="uk-UA" sz="2000" b="1" smtClean="0">
              <a:solidFill>
                <a:srgbClr val="1F4E79"/>
              </a:solidFill>
            </a:endParaRP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endParaRPr kumimoji="0" lang="ru-RU" altLang="uk-UA" sz="2000" b="1" smtClean="0">
              <a:solidFill>
                <a:srgbClr val="1F4E79"/>
              </a:solidFill>
            </a:endParaRP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kumimoji="0" lang="ru-RU" altLang="uk-UA" sz="2000" b="1" smtClean="0">
                <a:solidFill>
                  <a:srgbClr val="1F4E79"/>
                </a:solidFill>
              </a:rPr>
              <a:t>ІМПЛЕМЕНТАЦІЯ ЗАКОНІВ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kumimoji="0" lang="uk-UA" altLang="uk-UA" b="1" smtClean="0">
                <a:solidFill>
                  <a:srgbClr val="C00000"/>
                </a:solidFill>
              </a:rPr>
              <a:t>                        			</a:t>
            </a:r>
            <a:endParaRPr kumimoji="0" lang="uk-UA" altLang="uk-UA" sz="2000" b="1" smtClean="0">
              <a:solidFill>
                <a:srgbClr val="1F4E79"/>
              </a:solidFill>
            </a:endParaRPr>
          </a:p>
        </p:txBody>
      </p:sp>
      <p:sp>
        <p:nvSpPr>
          <p:cNvPr id="16388" name="Объект 6"/>
          <p:cNvSpPr>
            <a:spLocks noGrp="1"/>
          </p:cNvSpPr>
          <p:nvPr>
            <p:ph sz="half" idx="2"/>
          </p:nvPr>
        </p:nvSpPr>
        <p:spPr>
          <a:xfrm>
            <a:off x="2627313" y="1492250"/>
            <a:ext cx="6265862" cy="468471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endParaRPr kumimoji="0" lang="ru-RU" altLang="uk-UA" smtClean="0">
              <a:solidFill>
                <a:srgbClr val="1F4E79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kumimoji="0" lang="ru-RU" altLang="uk-UA" sz="2000" smtClean="0">
                <a:solidFill>
                  <a:srgbClr val="1F4E79"/>
                </a:solidFill>
              </a:rPr>
              <a:t>Розроблення проекту Закону 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kumimoji="0" lang="uk-UA" altLang="ru-RU" sz="2000" b="1" smtClean="0">
                <a:solidFill>
                  <a:srgbClr val="1F4E79"/>
                </a:solidFill>
              </a:rPr>
              <a:t>“</a:t>
            </a:r>
            <a:r>
              <a:rPr kumimoji="0" lang="uk-UA" altLang="uk-UA" sz="2000" b="1" smtClean="0">
                <a:solidFill>
                  <a:srgbClr val="1F4E79"/>
                </a:solidFill>
              </a:rPr>
              <a:t> </a:t>
            </a:r>
            <a:r>
              <a:rPr kumimoji="0" lang="ru-RU" altLang="uk-UA" sz="2000" b="1" smtClean="0">
                <a:solidFill>
                  <a:srgbClr val="1F4E79"/>
                </a:solidFill>
              </a:rPr>
              <a:t>Про загальну середню освіту</a:t>
            </a:r>
            <a:r>
              <a:rPr kumimoji="0" lang="uk-UA" altLang="ru-RU" sz="2000" b="1" smtClean="0">
                <a:solidFill>
                  <a:srgbClr val="1F4E79"/>
                </a:solidFill>
              </a:rPr>
              <a:t>”</a:t>
            </a:r>
            <a:endParaRPr kumimoji="0" lang="uk-UA" altLang="uk-UA" sz="2000" b="1" smtClean="0">
              <a:solidFill>
                <a:srgbClr val="1F4E79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kumimoji="0" lang="ru-RU" altLang="uk-UA" sz="2000" b="1" smtClean="0">
              <a:solidFill>
                <a:srgbClr val="1F4E79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kumimoji="0" lang="uk-UA" altLang="uk-UA" sz="2000" b="1" smtClean="0">
              <a:solidFill>
                <a:srgbClr val="1F4E79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kumimoji="0" lang="uk-UA" altLang="ru-RU" sz="2000" b="1" smtClean="0">
                <a:solidFill>
                  <a:srgbClr val="1F4E79"/>
                </a:solidFill>
              </a:rPr>
              <a:t>“</a:t>
            </a:r>
            <a:r>
              <a:rPr kumimoji="0" lang="uk-UA" altLang="uk-UA" sz="2000" b="1" smtClean="0">
                <a:solidFill>
                  <a:srgbClr val="1F4E79"/>
                </a:solidFill>
              </a:rPr>
              <a:t>Про вищу освіту</a:t>
            </a:r>
            <a:r>
              <a:rPr kumimoji="0" lang="uk-UA" altLang="ru-RU" sz="2000" b="1" smtClean="0">
                <a:solidFill>
                  <a:srgbClr val="1F4E79"/>
                </a:solidFill>
              </a:rPr>
              <a:t>”</a:t>
            </a:r>
            <a:endParaRPr kumimoji="0" lang="uk-UA" altLang="uk-UA" sz="2000" b="1" smtClean="0">
              <a:solidFill>
                <a:srgbClr val="1F4E79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kumimoji="0" lang="uk-UA" altLang="ru-RU" sz="3200" b="1" smtClean="0">
                <a:solidFill>
                  <a:srgbClr val="1F4E79"/>
                </a:solidFill>
              </a:rPr>
              <a:t>“</a:t>
            </a:r>
            <a:r>
              <a:rPr kumimoji="0" lang="uk-UA" altLang="uk-UA" sz="3200" b="1" smtClean="0">
                <a:solidFill>
                  <a:srgbClr val="1F4E79"/>
                </a:solidFill>
              </a:rPr>
              <a:t>Про наукову та науково-технічну діяльність</a:t>
            </a:r>
            <a:r>
              <a:rPr kumimoji="0" lang="uk-UA" altLang="ru-RU" sz="3200" b="1" smtClean="0">
                <a:solidFill>
                  <a:srgbClr val="1F4E79"/>
                </a:solidFill>
              </a:rPr>
              <a:t>”</a:t>
            </a:r>
            <a:endParaRPr kumimoji="0" lang="uk-UA" altLang="uk-UA" sz="3200" b="1" smtClean="0">
              <a:solidFill>
                <a:srgbClr val="1F4E79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kumimoji="0" lang="uk-UA" altLang="uk-UA" sz="2000" smtClean="0">
                <a:solidFill>
                  <a:schemeClr val="tx2"/>
                </a:solidFill>
              </a:rPr>
              <a:t>	У разі прийняття: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kumimoji="0" lang="uk-UA" altLang="uk-UA" sz="2000" b="1" smtClean="0">
                <a:solidFill>
                  <a:schemeClr val="tx2"/>
                </a:solidFill>
              </a:rPr>
              <a:t>	</a:t>
            </a:r>
            <a:r>
              <a:rPr kumimoji="0" lang="uk-UA" altLang="ru-RU" sz="3200" b="1" smtClean="0">
                <a:solidFill>
                  <a:schemeClr val="tx2"/>
                </a:solidFill>
              </a:rPr>
              <a:t>“</a:t>
            </a:r>
            <a:r>
              <a:rPr kumimoji="0" lang="uk-UA" altLang="uk-UA" sz="3200" b="1" smtClean="0">
                <a:solidFill>
                  <a:schemeClr val="tx2"/>
                </a:solidFill>
              </a:rPr>
              <a:t>Про освіту</a:t>
            </a:r>
            <a:r>
              <a:rPr kumimoji="0" lang="uk-UA" altLang="ru-RU" sz="3200" b="1" smtClean="0">
                <a:solidFill>
                  <a:schemeClr val="tx2"/>
                </a:solidFill>
              </a:rPr>
              <a:t>”</a:t>
            </a:r>
            <a:r>
              <a:rPr kumimoji="0" lang="uk-UA" altLang="uk-UA" sz="3200" b="1" smtClean="0">
                <a:solidFill>
                  <a:schemeClr val="tx2"/>
                </a:solidFill>
              </a:rPr>
              <a:t> 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kumimoji="0" lang="uk-UA" altLang="uk-UA" sz="2000" b="1" smtClean="0">
                <a:solidFill>
                  <a:schemeClr val="tx2"/>
                </a:solidFill>
              </a:rPr>
              <a:t>	</a:t>
            </a:r>
            <a:r>
              <a:rPr kumimoji="0" lang="uk-UA" altLang="ru-RU" sz="2000" b="1" smtClean="0">
                <a:solidFill>
                  <a:schemeClr val="tx2"/>
                </a:solidFill>
              </a:rPr>
              <a:t>“</a:t>
            </a:r>
            <a:r>
              <a:rPr kumimoji="0" lang="uk-UA" altLang="uk-UA" sz="2000" b="1" smtClean="0">
                <a:solidFill>
                  <a:schemeClr val="tx2"/>
                </a:solidFill>
              </a:rPr>
              <a:t>Про професійну освіту</a:t>
            </a:r>
            <a:r>
              <a:rPr kumimoji="0" lang="uk-UA" altLang="ru-RU" sz="2000" b="1" smtClean="0">
                <a:solidFill>
                  <a:schemeClr val="tx2"/>
                </a:solidFill>
              </a:rPr>
              <a:t>”</a:t>
            </a:r>
            <a:r>
              <a:rPr kumimoji="0" lang="uk-UA" altLang="uk-UA" sz="2000" b="1" smtClean="0">
                <a:solidFill>
                  <a:schemeClr val="tx2"/>
                </a:solidFill>
              </a:rPr>
              <a:t> </a:t>
            </a:r>
            <a:endParaRPr kumimoji="0" lang="uk-UA" altLang="uk-UA" sz="2000" b="1" smtClean="0">
              <a:solidFill>
                <a:srgbClr val="1F4E79"/>
              </a:solidFill>
            </a:endParaRPr>
          </a:p>
          <a:p>
            <a:pPr marL="0" indent="0" eaLnBrk="1" hangingPunct="1">
              <a:lnSpc>
                <a:spcPct val="80000"/>
              </a:lnSpc>
            </a:pPr>
            <a:endParaRPr kumimoji="0" lang="uk-UA" altLang="uk-UA" smtClean="0"/>
          </a:p>
        </p:txBody>
      </p:sp>
      <p:pic>
        <p:nvPicPr>
          <p:cNvPr id="1638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56113" y="392113"/>
            <a:ext cx="3646487" cy="1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8063" y="1023938"/>
            <a:ext cx="3646487" cy="1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smtClean="0">
                <a:solidFill>
                  <a:srgbClr val="FFC000"/>
                </a:solidFill>
              </a:rPr>
              <a:t>Продолжение</a:t>
            </a:r>
          </a:p>
        </p:txBody>
      </p:sp>
      <p:sp>
        <p:nvSpPr>
          <p:cNvPr id="44035" name="Объект 2"/>
          <p:cNvSpPr>
            <a:spLocks noGrp="1"/>
          </p:cNvSpPr>
          <p:nvPr>
            <p:ph idx="1"/>
          </p:nvPr>
        </p:nvSpPr>
        <p:spPr>
          <a:xfrm>
            <a:off x="250825" y="1412875"/>
            <a:ext cx="8713788" cy="4713288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sz="1800" b="1" i="1" smtClean="0"/>
              <a:t>Комментарии:</a:t>
            </a:r>
          </a:p>
          <a:p>
            <a:pPr marL="0" indent="0" algn="ctr">
              <a:buFont typeface="Arial" charset="0"/>
              <a:buNone/>
            </a:pPr>
            <a:r>
              <a:rPr lang="ru-RU" sz="2000" smtClean="0"/>
              <a:t>В госбюджете на 2016 год объем финансирования науки меньше, </a:t>
            </a:r>
          </a:p>
          <a:p>
            <a:pPr marL="0" indent="0" algn="ctr">
              <a:buFont typeface="Arial" charset="0"/>
              <a:buNone/>
            </a:pPr>
            <a:r>
              <a:rPr lang="ru-RU" sz="2000" smtClean="0"/>
              <a:t>чем в африканских странах - запланировано финансирование  науки в целом фактически в размере </a:t>
            </a:r>
            <a:r>
              <a:rPr lang="ru-RU" sz="2000" b="1" smtClean="0"/>
              <a:t>0,3</a:t>
            </a:r>
            <a:r>
              <a:rPr lang="ru-RU" sz="2000" smtClean="0"/>
              <a:t>% от ВВП. </a:t>
            </a:r>
          </a:p>
          <a:p>
            <a:pPr marL="0" indent="0" algn="ctr">
              <a:buFont typeface="Arial" charset="0"/>
              <a:buNone/>
            </a:pPr>
            <a:r>
              <a:rPr lang="ru-RU" sz="2000" smtClean="0"/>
              <a:t>Для примера, одна из африканских стран - Кения, в своем бюджете закладывает 0,7% от ВВП на науку, а Украина – </a:t>
            </a:r>
            <a:r>
              <a:rPr lang="ru-RU" sz="2000" b="1" i="1" smtClean="0"/>
              <a:t>0,3</a:t>
            </a:r>
            <a:r>
              <a:rPr lang="ru-RU" sz="2000" smtClean="0"/>
              <a:t>%. </a:t>
            </a:r>
          </a:p>
          <a:p>
            <a:pPr marL="0" indent="0" algn="ctr">
              <a:buFont typeface="Arial" charset="0"/>
              <a:buNone/>
            </a:pPr>
            <a:r>
              <a:rPr lang="ru-RU" sz="2000" smtClean="0"/>
              <a:t>Но если стоит вопрос о том, что мы стремимся в Европу, мы должны понимать, что </a:t>
            </a:r>
            <a:r>
              <a:rPr lang="ru-RU" sz="2000" b="1" i="1" smtClean="0"/>
              <a:t>меньше 2% от ВВП ни в одной европейской стране не тратят на науку« ;  </a:t>
            </a:r>
            <a:r>
              <a:rPr lang="ru-RU" sz="2000" smtClean="0"/>
              <a:t>  </a:t>
            </a:r>
            <a:r>
              <a:rPr lang="ru-RU" sz="2000" b="1" smtClean="0"/>
              <a:t>2</a:t>
            </a:r>
            <a:r>
              <a:rPr lang="ru-RU" sz="2000" smtClean="0"/>
              <a:t>% от ВВП - необходимый минимум для сохранения </a:t>
            </a:r>
            <a:r>
              <a:rPr lang="ru-RU" sz="2000" u="sng" smtClean="0">
                <a:hlinkClick r:id="rId2"/>
              </a:rPr>
              <a:t>научного потенциала</a:t>
            </a:r>
            <a:r>
              <a:rPr lang="ru-RU" sz="2000" smtClean="0"/>
              <a:t> любой страны.</a:t>
            </a:r>
          </a:p>
          <a:p>
            <a:pPr marL="0" indent="0" algn="ctr">
              <a:buFont typeface="Arial" charset="0"/>
              <a:buNone/>
            </a:pPr>
            <a:r>
              <a:rPr lang="ru-RU" sz="2000" smtClean="0"/>
              <a:t>Чтобы выполнить основные нормы закона о научно-технической деятельности на науку и ее развитие </a:t>
            </a:r>
          </a:p>
          <a:p>
            <a:pPr marL="0" indent="0" algn="ctr">
              <a:buFont typeface="Arial" charset="0"/>
              <a:buNone/>
            </a:pPr>
            <a:r>
              <a:rPr lang="ru-RU" sz="2000" b="1" i="1" smtClean="0"/>
              <a:t>нужно, как минимум, 0,6%. </a:t>
            </a:r>
            <a:endParaRPr lang="ru-RU" sz="2000" smtClean="0"/>
          </a:p>
          <a:p>
            <a:pPr marL="0" indent="0" algn="ctr">
              <a:buFont typeface="Arial" charset="0"/>
              <a:buNone/>
            </a:pPr>
            <a:r>
              <a:rPr lang="ru-RU" sz="1800" smtClean="0"/>
              <a:t>«</a:t>
            </a:r>
            <a:r>
              <a:rPr lang="ru-RU" sz="1800" b="1" i="1" smtClean="0"/>
              <a:t>Но складывается впечатление, что Кабмин работает на уничтожение этой отрасли, в общем»</a:t>
            </a:r>
            <a:r>
              <a:rPr lang="ru-RU" sz="1800" smtClean="0"/>
              <a:t>. </a:t>
            </a:r>
          </a:p>
          <a:p>
            <a:pPr marL="0" indent="0">
              <a:buFont typeface="Arial" charset="0"/>
              <a:buNone/>
            </a:pPr>
            <a:endParaRPr 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1A9095-EBB2-4515-9F63-86BFC3519D5A}" type="slidenum">
              <a:rPr lang="ru-RU" altLang="uk-UA" sz="1800" smtClean="0">
                <a:solidFill>
                  <a:srgbClr val="FFC000"/>
                </a:solidFill>
              </a:rPr>
              <a:pPr/>
              <a:t>30</a:t>
            </a:fld>
            <a:endParaRPr lang="ru-RU" altLang="uk-UA" sz="18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smtClean="0">
                <a:solidFill>
                  <a:srgbClr val="FFC000"/>
                </a:solidFill>
              </a:rPr>
              <a:t>Что нужно сделать для дальнейшего развития науки в ВШ Украин</a:t>
            </a:r>
            <a:r>
              <a:rPr lang="ru-RU" sz="2800" smtClean="0">
                <a:solidFill>
                  <a:srgbClr val="FFC000"/>
                </a:solidFill>
              </a:rPr>
              <a:t>ы</a:t>
            </a:r>
            <a:r>
              <a:rPr lang="uk-UA" sz="2800" smtClean="0">
                <a:solidFill>
                  <a:srgbClr val="FFC000"/>
                </a:solidFill>
              </a:rPr>
              <a:t>?</a:t>
            </a:r>
          </a:p>
        </p:txBody>
      </p:sp>
      <p:sp>
        <p:nvSpPr>
          <p:cNvPr id="45059" name="Місце для вмісту 2"/>
          <p:cNvSpPr>
            <a:spLocks noGrp="1"/>
          </p:cNvSpPr>
          <p:nvPr>
            <p:ph idx="1"/>
          </p:nvPr>
        </p:nvSpPr>
        <p:spPr>
          <a:xfrm>
            <a:off x="0" y="1412875"/>
            <a:ext cx="8686800" cy="4713288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uk-UA" sz="2000" b="1" i="1" smtClean="0"/>
              <a:t>1</a:t>
            </a:r>
            <a:r>
              <a:rPr lang="uk-UA" sz="2000" i="1" smtClean="0"/>
              <a:t>. Безусловно должен выполняться Закон о финансировании науки в Украине (</a:t>
            </a:r>
            <a:r>
              <a:rPr lang="uk-UA" sz="2800" b="1" i="1" smtClean="0"/>
              <a:t>1,7</a:t>
            </a:r>
            <a:r>
              <a:rPr lang="uk-UA" sz="2000" i="1" smtClean="0"/>
              <a:t>% от ВВП), хотя на сегодняшний день этого тоже недостаточно. В развитых странах этот процент значительно выше. Увеличенное финансирование направить прежде всего на восстановление научного потенциала вузов, осуществление инновационных проектов и привлечение к их реализации большего количества молодых ученых и специалистов.</a:t>
            </a:r>
            <a:endParaRPr lang="uk-UA" sz="2000" smtClean="0"/>
          </a:p>
          <a:p>
            <a:pPr marL="0" indent="0" algn="just">
              <a:buFont typeface="Arial" charset="0"/>
              <a:buNone/>
            </a:pPr>
            <a:r>
              <a:rPr lang="uk-UA" sz="2000" b="1" i="1" smtClean="0"/>
              <a:t>2.</a:t>
            </a:r>
            <a:r>
              <a:rPr lang="uk-UA" sz="2000" i="1" smtClean="0"/>
              <a:t> Для повышения конкурентоспособности результатов научных исследований и разработок университетов осуществить мероприятия по оснащению вузовсовременным научно-исследовательским оборудованием, а также  по созданию межуниверситетских центров коллективного пользования уникальным научно-исследовательским оборудованием и наукоемким программным обеспечением с возможностью дистанционного доступа и обработки данных.</a:t>
            </a:r>
          </a:p>
          <a:p>
            <a:pPr marL="0" indent="0" algn="just">
              <a:buFont typeface="Arial" charset="0"/>
              <a:buNone/>
            </a:pPr>
            <a:endParaRPr lang="ru-RU" sz="2000" i="1" smtClean="0"/>
          </a:p>
          <a:p>
            <a:pPr marL="0" indent="0" algn="just">
              <a:buFont typeface="Arial" charset="0"/>
              <a:buNone/>
            </a:pPr>
            <a:endParaRPr lang="ru-RU" sz="2000" i="1" smtClean="0"/>
          </a:p>
          <a:p>
            <a:pPr marL="0" indent="0" algn="just">
              <a:buFont typeface="Arial" charset="0"/>
              <a:buNone/>
            </a:pPr>
            <a:endParaRPr lang="uk-UA" sz="2000" smtClean="0"/>
          </a:p>
        </p:txBody>
      </p:sp>
      <p:sp>
        <p:nvSpPr>
          <p:cNvPr id="45060" name="Місце для номера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7C894F6-E28C-4831-9C72-E32F78D50530}" type="slidenum">
              <a:rPr lang="ru-RU" altLang="uk-UA" sz="1800" smtClean="0">
                <a:solidFill>
                  <a:srgbClr val="FFC000"/>
                </a:solidFill>
              </a:rPr>
              <a:pPr/>
              <a:t>31</a:t>
            </a:fld>
            <a:endParaRPr lang="ru-RU" altLang="uk-UA" sz="18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smtClean="0">
                <a:solidFill>
                  <a:srgbClr val="FFC000"/>
                </a:solidFill>
              </a:rPr>
              <a:t>Что нужно сделать….    </a:t>
            </a:r>
            <a:r>
              <a:rPr lang="ru-RU" sz="2800" smtClean="0">
                <a:solidFill>
                  <a:srgbClr val="FFC000"/>
                </a:solidFill>
              </a:rPr>
              <a:t>Продолжение</a:t>
            </a:r>
            <a:endParaRPr lang="uk-UA" sz="2800" smtClean="0">
              <a:solidFill>
                <a:srgbClr val="FFC000"/>
              </a:solidFill>
            </a:endParaRPr>
          </a:p>
        </p:txBody>
      </p:sp>
      <p:sp>
        <p:nvSpPr>
          <p:cNvPr id="46083" name="Місце для вмісту 2"/>
          <p:cNvSpPr>
            <a:spLocks noGrp="1"/>
          </p:cNvSpPr>
          <p:nvPr>
            <p:ph idx="1"/>
          </p:nvPr>
        </p:nvSpPr>
        <p:spPr>
          <a:xfrm>
            <a:off x="0" y="1268413"/>
            <a:ext cx="9144000" cy="4886325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sz="2000" b="1" i="1" smtClean="0"/>
              <a:t>3. </a:t>
            </a:r>
            <a:r>
              <a:rPr lang="uk-UA" sz="2000" i="1" smtClean="0"/>
              <a:t>Законодательно предоставить право всем вузам быть учредителем </a:t>
            </a:r>
            <a:br>
              <a:rPr lang="uk-UA" sz="2000" i="1" smtClean="0"/>
            </a:br>
            <a:r>
              <a:rPr lang="uk-UA" sz="2000" i="1" smtClean="0"/>
              <a:t>(соучредителем) других юридических лиц, в том числе стартапов, малых коммерческих предприятий, исследовательских производств, осуществляющих свою деятельность в соответствии с направлениями научно-производственной, инновационной деятельности университетов и (или) обеспечивающих выполнение их уставных задач. Коммерциализация науки должна наполнять бюджет университета. </a:t>
            </a:r>
            <a:endParaRPr lang="uk-UA" sz="2000" smtClean="0"/>
          </a:p>
          <a:p>
            <a:pPr marL="0" indent="0" algn="ctr">
              <a:buFont typeface="Arial" charset="0"/>
              <a:buNone/>
            </a:pPr>
            <a:r>
              <a:rPr lang="uk-UA" sz="2000" b="1" i="1" smtClean="0"/>
              <a:t>4.</a:t>
            </a:r>
            <a:r>
              <a:rPr lang="uk-UA" sz="2000" i="1" smtClean="0"/>
              <a:t> Обеспечить на уровне министерства доступ к электронным ресурсам коммерческих наукометрических баз </a:t>
            </a:r>
            <a:r>
              <a:rPr lang="uk-UA" sz="2000" i="1" u="sng" smtClean="0"/>
              <a:t>Scopus, Web of Science </a:t>
            </a:r>
            <a:r>
              <a:rPr lang="uk-UA" sz="2000" i="1" smtClean="0"/>
              <a:t>и научной периодики ведущих мировых издательств </a:t>
            </a:r>
            <a:r>
              <a:rPr lang="uk-UA" sz="2000" i="1" u="sng" smtClean="0"/>
              <a:t>Elsevier, Springer </a:t>
            </a:r>
            <a:r>
              <a:rPr lang="uk-UA" sz="2000" i="1" smtClean="0"/>
              <a:t>и др.</a:t>
            </a:r>
            <a:endParaRPr lang="uk-UA" sz="2000" smtClean="0"/>
          </a:p>
          <a:p>
            <a:pPr marL="0" indent="0" algn="ctr">
              <a:buFont typeface="Arial" charset="0"/>
              <a:buNone/>
            </a:pPr>
            <a:r>
              <a:rPr lang="uk-UA" sz="2000" b="1" i="1" smtClean="0"/>
              <a:t>5.</a:t>
            </a:r>
            <a:r>
              <a:rPr lang="uk-UA" sz="2000" i="1" smtClean="0"/>
              <a:t> Учитывая рост объемов международного научного сотрудничества между украинскими и зарубежными вузами и научными учреждениями, увеличение количества </a:t>
            </a:r>
            <a:r>
              <a:rPr lang="uk-UA" sz="2000" i="1" u="sng" smtClean="0"/>
              <a:t>стажировок аспирантов и докторантов </a:t>
            </a:r>
            <a:r>
              <a:rPr lang="uk-UA" sz="2000" i="1" smtClean="0"/>
              <a:t>за рубежом при поддержке как МОН, так и зарубежных учреждений и международных фондов, нормативно закрепить возможность двойного консультирования и руководства кандидатскими и докторскими диссертациями.</a:t>
            </a:r>
          </a:p>
          <a:p>
            <a:pPr marL="0" indent="0" algn="ctr">
              <a:buFont typeface="Arial" charset="0"/>
              <a:buNone/>
            </a:pPr>
            <a:endParaRPr lang="ru-RU" sz="2000" i="1" smtClean="0"/>
          </a:p>
          <a:p>
            <a:pPr marL="0" indent="0" algn="ctr">
              <a:buFont typeface="Arial" charset="0"/>
              <a:buNone/>
            </a:pPr>
            <a:endParaRPr lang="uk-UA" sz="2000" smtClean="0"/>
          </a:p>
          <a:p>
            <a:pPr marL="0" indent="0">
              <a:buFont typeface="Arial" charset="0"/>
              <a:buNone/>
            </a:pPr>
            <a:endParaRPr lang="uk-UA" smtClean="0"/>
          </a:p>
        </p:txBody>
      </p:sp>
      <p:sp>
        <p:nvSpPr>
          <p:cNvPr id="46084" name="Місце для номера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556E8AC-6498-4C64-B713-045EA1DD6F86}" type="slidenum">
              <a:rPr lang="ru-RU" altLang="uk-UA" sz="1800" smtClean="0">
                <a:solidFill>
                  <a:srgbClr val="FFC000"/>
                </a:solidFill>
              </a:rPr>
              <a:pPr/>
              <a:t>32</a:t>
            </a:fld>
            <a:endParaRPr lang="ru-RU" altLang="uk-UA" sz="18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smtClean="0">
                <a:solidFill>
                  <a:srgbClr val="FFC000"/>
                </a:solidFill>
              </a:rPr>
              <a:t>Что нужно сделать….    </a:t>
            </a:r>
            <a:r>
              <a:rPr lang="ru-RU" sz="3200" smtClean="0">
                <a:solidFill>
                  <a:srgbClr val="FFC000"/>
                </a:solidFill>
              </a:rPr>
              <a:t>Продолжение</a:t>
            </a:r>
            <a:endParaRPr lang="uk-UA" sz="3200" smtClean="0"/>
          </a:p>
        </p:txBody>
      </p:sp>
      <p:sp>
        <p:nvSpPr>
          <p:cNvPr id="47107" name="Місце для вмісту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4784725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uk-UA" sz="2000" b="1" i="1" smtClean="0"/>
              <a:t>6.</a:t>
            </a:r>
            <a:r>
              <a:rPr lang="uk-UA" sz="2000" i="1" smtClean="0"/>
              <a:t> Для поощрения одаренной молодежи и молодых ученых к научной и </a:t>
            </a:r>
            <a:br>
              <a:rPr lang="uk-UA" sz="2000" i="1" smtClean="0"/>
            </a:br>
            <a:r>
              <a:rPr lang="uk-UA" sz="2000" i="1" smtClean="0"/>
              <a:t>научно-педагогической деятельности в Украине создать механизм социальной поддержки молодых ученых и научно-педагогических работников прежде всего через обеспечение их жильем (возможно, служебным) и/или предоставление молодым ученым дополнительных долгосрочных льготных кредитов на его строительство.</a:t>
            </a:r>
            <a:endParaRPr lang="uk-UA" sz="2000" smtClean="0"/>
          </a:p>
          <a:p>
            <a:pPr marL="0" indent="0" algn="just">
              <a:buFont typeface="Arial" charset="0"/>
              <a:buNone/>
            </a:pPr>
            <a:r>
              <a:rPr lang="uk-UA" sz="2000" b="1" i="1" smtClean="0"/>
              <a:t>7. </a:t>
            </a:r>
            <a:r>
              <a:rPr lang="uk-UA" sz="2000" i="1" smtClean="0"/>
              <a:t>Для стимулирования научной, научно-технической, научно-педагогической и инновационной деятельности ППС при начислении научных пенсий обеспечить учет всех видов научной, научно-технической деятельности, осуществляемых по договорам правового и гражданско-правового характера. </a:t>
            </a:r>
            <a:endParaRPr lang="uk-UA" sz="2000" smtClean="0"/>
          </a:p>
          <a:p>
            <a:pPr marL="0" indent="0" algn="just">
              <a:buFont typeface="Arial" charset="0"/>
              <a:buNone/>
            </a:pPr>
            <a:r>
              <a:rPr lang="uk-UA" sz="2000" b="1" i="1" smtClean="0"/>
              <a:t>8.</a:t>
            </a:r>
            <a:r>
              <a:rPr lang="uk-UA" sz="2000" i="1" smtClean="0"/>
              <a:t> Законодательно закрепить освобождение от налогообложения часть прибыли предприятий, независимо от формы их собственности, которая направляется на финансирование научных исследований в университетах.</a:t>
            </a:r>
          </a:p>
          <a:p>
            <a:pPr marL="0" indent="0" algn="just">
              <a:buFont typeface="Arial" charset="0"/>
              <a:buNone/>
            </a:pPr>
            <a:endParaRPr lang="ru-RU" sz="2000" i="1" smtClean="0"/>
          </a:p>
          <a:p>
            <a:pPr marL="0" indent="0" algn="just">
              <a:buFont typeface="Arial" charset="0"/>
              <a:buNone/>
            </a:pPr>
            <a:endParaRPr lang="uk-UA" sz="2000" i="1" smtClean="0"/>
          </a:p>
          <a:p>
            <a:pPr marL="0" indent="0" algn="just">
              <a:buFont typeface="Arial" charset="0"/>
              <a:buNone/>
            </a:pPr>
            <a:endParaRPr lang="uk-UA" i="1" smtClean="0"/>
          </a:p>
          <a:p>
            <a:pPr marL="0" indent="0">
              <a:buFont typeface="Arial" charset="0"/>
              <a:buNone/>
            </a:pPr>
            <a:endParaRPr lang="uk-UA" smtClean="0"/>
          </a:p>
        </p:txBody>
      </p:sp>
      <p:sp>
        <p:nvSpPr>
          <p:cNvPr id="47108" name="Місце для номера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B86CBDA-6A3A-4385-BECC-C614C11E204B}" type="slidenum">
              <a:rPr lang="ru-RU" altLang="uk-UA" sz="1800" smtClean="0">
                <a:solidFill>
                  <a:srgbClr val="FFC000"/>
                </a:solidFill>
              </a:rPr>
              <a:pPr/>
              <a:t>33</a:t>
            </a:fld>
            <a:endParaRPr lang="ru-RU" altLang="uk-UA" sz="18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smtClean="0">
                <a:solidFill>
                  <a:srgbClr val="FFC000"/>
                </a:solidFill>
              </a:rPr>
              <a:t>Что нужно сделать….    </a:t>
            </a:r>
            <a:r>
              <a:rPr lang="ru-RU" sz="2800" smtClean="0">
                <a:solidFill>
                  <a:srgbClr val="FFC000"/>
                </a:solidFill>
              </a:rPr>
              <a:t>Продолжение</a:t>
            </a:r>
            <a:endParaRPr lang="uk-UA" sz="2800" smtClean="0"/>
          </a:p>
        </p:txBody>
      </p:sp>
      <p:sp>
        <p:nvSpPr>
          <p:cNvPr id="48131" name="Місце для вмісту 2"/>
          <p:cNvSpPr>
            <a:spLocks noGrp="1"/>
          </p:cNvSpPr>
          <p:nvPr>
            <p:ph idx="1"/>
          </p:nvPr>
        </p:nvSpPr>
        <p:spPr>
          <a:xfrm>
            <a:off x="0" y="1268413"/>
            <a:ext cx="9144000" cy="4857750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uk-UA" sz="2500" smtClean="0"/>
              <a:t>	</a:t>
            </a:r>
            <a:r>
              <a:rPr lang="uk-UA" sz="2300" b="1" i="1" smtClean="0"/>
              <a:t>Таким образом</a:t>
            </a:r>
            <a:r>
              <a:rPr lang="uk-UA" sz="2300" smtClean="0"/>
              <a:t>, у нас есть основания констатировать, что имеющиеся проблемы невостребованности отечественной науки, ее отделенности от развития экономики, а также реальное уменьшение бюджетного финансирования науки в университетах существенно сдерживают осуществление программ по проведению социально-экономических реформ. </a:t>
            </a:r>
          </a:p>
          <a:p>
            <a:pPr marL="0" indent="0" algn="just">
              <a:buFont typeface="Arial" charset="0"/>
              <a:buNone/>
            </a:pPr>
            <a:r>
              <a:rPr lang="uk-UA" sz="2300" smtClean="0"/>
              <a:t>	</a:t>
            </a:r>
            <a:r>
              <a:rPr lang="uk-UA" sz="2300" b="1" i="1" smtClean="0"/>
              <a:t>Результат</a:t>
            </a:r>
            <a:r>
              <a:rPr lang="uk-UA" sz="2300" smtClean="0"/>
              <a:t> устойчивого и безопасного развития государства будет достигнут лишь при условии, если современная наука, конкурентоспособное передовое образование и инновационные технологии будут положены в основу развития экономики и общества. А иначе, даже при условии улучшения финансирования, принципиально ничего не изменится  !</a:t>
            </a:r>
          </a:p>
          <a:p>
            <a:pPr marL="0" indent="0"/>
            <a:endParaRPr lang="uk-UA" sz="2400" smtClean="0"/>
          </a:p>
        </p:txBody>
      </p:sp>
      <p:sp>
        <p:nvSpPr>
          <p:cNvPr id="48132" name="Місце для номера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9FD864D-3F91-40BC-BA67-87DA517BBF1E}" type="slidenum">
              <a:rPr lang="ru-RU" altLang="uk-UA" sz="1800" smtClean="0">
                <a:solidFill>
                  <a:srgbClr val="FFC000"/>
                </a:solidFill>
              </a:rPr>
              <a:pPr/>
              <a:t>34</a:t>
            </a:fld>
            <a:endParaRPr lang="ru-RU" altLang="uk-UA" sz="18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uk-UA" sz="4000" i="1" smtClean="0"/>
              <a:t/>
            </a:r>
            <a:br>
              <a:rPr lang="ru-RU" altLang="uk-UA" sz="4000" i="1" smtClean="0"/>
            </a:br>
            <a:r>
              <a:rPr lang="ru-RU" altLang="uk-UA" sz="3200" i="1" smtClean="0">
                <a:solidFill>
                  <a:srgbClr val="FFFF00"/>
                </a:solidFill>
              </a:rPr>
              <a:t>Дорогие мои коллеги ! </a:t>
            </a:r>
            <a:r>
              <a:rPr lang="ru-RU" altLang="uk-UA" sz="3200" i="1" smtClean="0"/>
              <a:t/>
            </a:r>
            <a:br>
              <a:rPr lang="ru-RU" altLang="uk-UA" sz="3200" i="1" smtClean="0"/>
            </a:br>
            <a:endParaRPr lang="ru-RU" altLang="uk-UA" sz="3200" i="1" smtClean="0"/>
          </a:p>
        </p:txBody>
      </p:sp>
      <p:sp>
        <p:nvSpPr>
          <p:cNvPr id="49155" name="Содержимое 2"/>
          <p:cNvSpPr>
            <a:spLocks noGrp="1"/>
          </p:cNvSpPr>
          <p:nvPr>
            <p:ph idx="1"/>
          </p:nvPr>
        </p:nvSpPr>
        <p:spPr>
          <a:xfrm>
            <a:off x="179388" y="1484313"/>
            <a:ext cx="8856662" cy="4681537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altLang="uk-UA" sz="2400" b="1" i="1" smtClean="0"/>
              <a:t>Я  УВЕРЕН, ЧТО </a:t>
            </a:r>
            <a:endParaRPr lang="ru-RU" altLang="uk-UA" sz="2400" smtClean="0"/>
          </a:p>
          <a:p>
            <a:pPr marL="0" indent="0" algn="ctr">
              <a:buFont typeface="Arial" charset="0"/>
              <a:buNone/>
            </a:pPr>
            <a:r>
              <a:rPr lang="ru-RU" altLang="uk-UA" sz="2400" b="1" i="1" smtClean="0"/>
              <a:t>В УСЛОВИЯХ СОВРЕМЕННЫХ СИСТЕМНЫХ КРИЗИСОВ, ГИБРИДНЫХ УГРОЗ И ВОЙН, В УСЛОВИЯХ НЕОБХОДИМОСТИ ПЕРЕХОДА К УСТОЙЧИВОМУ  РАЗВИТИЮ НАМ СЕГОДНЯ НУЖНЫ И ВАЖНЫ  ИННОВАЦИОННЫЕ ТЕХНОЛОГИИ И СИСТЕМЫ, ИННОВАЦИОННЫЕ КАДРЫ УПРАВЛЕНИЯ  </a:t>
            </a:r>
            <a:endParaRPr lang="en-US" altLang="uk-UA" sz="2400" b="1" i="1" smtClean="0"/>
          </a:p>
          <a:p>
            <a:pPr marL="0" indent="0" algn="ctr">
              <a:buFont typeface="Arial" charset="0"/>
              <a:buNone/>
            </a:pPr>
            <a:r>
              <a:rPr lang="ru-RU" altLang="uk-UA" sz="2400" b="1" i="1" smtClean="0"/>
              <a:t>НА ВСЕХ УРОВНЯХ ВЛАСТНЫХ СТРУКТУР !</a:t>
            </a:r>
            <a:endParaRPr lang="ru-RU" altLang="uk-UA" sz="2400" smtClean="0"/>
          </a:p>
          <a:p>
            <a:pPr marL="0" indent="0" algn="ctr">
              <a:buFont typeface="Arial" charset="0"/>
              <a:buNone/>
            </a:pPr>
            <a:r>
              <a:rPr lang="ru-RU" altLang="uk-UA" sz="2400" b="1" smtClean="0"/>
              <a:t>Без этого мы будем в длительном Хаосе!</a:t>
            </a:r>
          </a:p>
          <a:p>
            <a:pPr marL="0" indent="0" algn="ctr">
              <a:buFont typeface="Arial" charset="0"/>
              <a:buNone/>
            </a:pPr>
            <a:r>
              <a:rPr lang="ru-RU" altLang="uk-UA" sz="2400" b="1" smtClean="0"/>
              <a:t>А майданы были и будут. </a:t>
            </a:r>
          </a:p>
          <a:p>
            <a:pPr marL="0" indent="0" algn="ctr">
              <a:buFont typeface="Arial" charset="0"/>
              <a:buNone/>
            </a:pPr>
            <a:r>
              <a:rPr lang="ru-RU" altLang="uk-UA" sz="2400" b="1" smtClean="0"/>
              <a:t>Это принципиальная закономерность в развивающихся системах!</a:t>
            </a:r>
          </a:p>
          <a:p>
            <a:pPr marL="0" indent="0" algn="r">
              <a:spcBef>
                <a:spcPct val="0"/>
              </a:spcBef>
              <a:buFont typeface="Arial" charset="0"/>
              <a:buNone/>
            </a:pPr>
            <a:endParaRPr lang="ru-RU" altLang="uk-UA" sz="2000" smtClean="0"/>
          </a:p>
        </p:txBody>
      </p:sp>
      <p:sp>
        <p:nvSpPr>
          <p:cNvPr id="4915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8A9F4AB-380C-4F25-AE29-D4DEB37AC06E}" type="slidenum">
              <a:rPr lang="ru-RU" altLang="uk-UA" sz="1800" smtClean="0">
                <a:solidFill>
                  <a:srgbClr val="FFC000"/>
                </a:solidFill>
              </a:rPr>
              <a:pPr/>
              <a:t>35</a:t>
            </a:fld>
            <a:endParaRPr lang="ru-RU" altLang="uk-UA" sz="18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uk-UA" sz="3200" i="1" smtClean="0">
                <a:solidFill>
                  <a:srgbClr val="FFFF00"/>
                </a:solidFill>
              </a:rPr>
              <a:t>ДОКЛАД ОКОНЧЕН   !</a:t>
            </a:r>
            <a:endParaRPr lang="ru-RU" altLang="uk-UA" sz="3200" i="1" smtClean="0"/>
          </a:p>
        </p:txBody>
      </p:sp>
      <p:sp>
        <p:nvSpPr>
          <p:cNvPr id="50179" name="Содержимое 2"/>
          <p:cNvSpPr>
            <a:spLocks noGrp="1"/>
          </p:cNvSpPr>
          <p:nvPr>
            <p:ph idx="1"/>
          </p:nvPr>
        </p:nvSpPr>
        <p:spPr>
          <a:xfrm>
            <a:off x="457200" y="2857500"/>
            <a:ext cx="8229600" cy="785813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r>
              <a:rPr lang="ru-RU" altLang="uk-UA" b="1" i="1" smtClean="0"/>
              <a:t>Желаю всем удачи, успехов и мира !</a:t>
            </a:r>
            <a:endParaRPr lang="ru-RU" altLang="uk-UA" smtClean="0"/>
          </a:p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endParaRPr lang="en-US" altLang="uk-UA" b="1" smtClean="0"/>
          </a:p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endParaRPr lang="ru-RU" altLang="uk-UA" b="1" smtClean="0"/>
          </a:p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r>
              <a:rPr lang="ru-RU" altLang="uk-UA" sz="4400" b="1" smtClean="0"/>
              <a:t>БЛАГОДАРЮ ЗА ВНИМАНИЕ </a:t>
            </a:r>
            <a:r>
              <a:rPr lang="ru-RU" altLang="uk-UA" b="1" smtClean="0"/>
              <a:t>!</a:t>
            </a:r>
          </a:p>
          <a:p>
            <a:pPr marL="0" indent="0" algn="ctr" eaLnBrk="1" hangingPunct="1">
              <a:buFont typeface="Arial" charset="0"/>
              <a:buNone/>
            </a:pPr>
            <a:endParaRPr lang="ru-RU" altLang="uk-UA" smtClean="0"/>
          </a:p>
        </p:txBody>
      </p:sp>
      <p:sp>
        <p:nvSpPr>
          <p:cNvPr id="5018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2E94B90-5568-48F4-AF76-44693F775E9A}" type="slidenum">
              <a:rPr lang="ru-RU" altLang="uk-UA" sz="1800" smtClean="0">
                <a:solidFill>
                  <a:srgbClr val="FFC000"/>
                </a:solidFill>
              </a:rPr>
              <a:pPr/>
              <a:t>36</a:t>
            </a:fld>
            <a:endParaRPr lang="ru-RU" altLang="uk-UA" sz="18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639763" y="173038"/>
            <a:ext cx="7886700" cy="658812"/>
          </a:xfrm>
        </p:spPr>
        <p:txBody>
          <a:bodyPr/>
          <a:lstStyle/>
          <a:p>
            <a:pPr algn="ctr" eaLnBrk="1" hangingPunct="1"/>
            <a:r>
              <a:rPr kumimoji="0" lang="uk-UA" altLang="uk-UA" sz="2400" b="1" smtClean="0">
                <a:solidFill>
                  <a:schemeClr val="tx2"/>
                </a:solidFill>
                <a:latin typeface="Calibri" pitchFamily="34" charset="0"/>
                <a:ea typeface="MS PGothic" pitchFamily="34" charset="-128"/>
              </a:rPr>
              <a:t>ПРІОРИТЕТНІ ЗАВДАННЯ НА     2016 РІК</a:t>
            </a:r>
          </a:p>
        </p:txBody>
      </p:sp>
      <p:sp>
        <p:nvSpPr>
          <p:cNvPr id="25602" name="Місце для тексту 2"/>
          <p:cNvSpPr>
            <a:spLocks noGrp="1"/>
          </p:cNvSpPr>
          <p:nvPr>
            <p:ph sz="half" idx="1"/>
          </p:nvPr>
        </p:nvSpPr>
        <p:spPr>
          <a:xfrm>
            <a:off x="155575" y="1136650"/>
            <a:ext cx="1998663" cy="5291138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kumimoji="0" lang="uk-UA" altLang="uk-UA" sz="1800" b="1" smtClean="0">
              <a:solidFill>
                <a:schemeClr val="tx2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endParaRPr kumimoji="0" lang="uk-UA" altLang="uk-UA" sz="1800" b="1" i="1" smtClean="0">
              <a:solidFill>
                <a:schemeClr val="tx2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endParaRPr kumimoji="0" lang="uk-UA" altLang="uk-UA" sz="1800" b="1" i="1" smtClean="0">
              <a:solidFill>
                <a:schemeClr val="tx2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endParaRPr kumimoji="0" lang="uk-UA" altLang="uk-UA" sz="1800" b="1" i="1" smtClean="0">
              <a:solidFill>
                <a:schemeClr val="tx2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endParaRPr kumimoji="0" lang="uk-UA" altLang="uk-UA" sz="1800" b="1" i="1" smtClean="0">
              <a:solidFill>
                <a:schemeClr val="tx2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kumimoji="0" lang="uk-UA" altLang="uk-UA" sz="2000" b="1" smtClean="0">
                <a:solidFill>
                  <a:schemeClr val="tx2"/>
                </a:solidFill>
              </a:rPr>
              <a:t>ВИЩА ОСВІТА</a:t>
            </a:r>
          </a:p>
          <a:p>
            <a:pPr marL="0" indent="0" eaLnBrk="1" hangingPunct="1"/>
            <a:endParaRPr kumimoji="0" lang="uk-UA" altLang="uk-UA" sz="1800" b="1" i="1" smtClean="0">
              <a:solidFill>
                <a:schemeClr val="tx2"/>
              </a:solidFill>
            </a:endParaRPr>
          </a:p>
          <a:p>
            <a:pPr marL="0" indent="0" eaLnBrk="1" hangingPunct="1"/>
            <a:endParaRPr kumimoji="0" lang="uk-UA" altLang="uk-UA" sz="1800" b="1" smtClean="0">
              <a:solidFill>
                <a:schemeClr val="tx2"/>
              </a:solidFill>
            </a:endParaRPr>
          </a:p>
          <a:p>
            <a:pPr marL="0" indent="0" eaLnBrk="1" hangingPunct="1"/>
            <a:endParaRPr kumimoji="0" lang="uk-UA" altLang="uk-UA" sz="1800" smtClean="0"/>
          </a:p>
          <a:p>
            <a:pPr marL="0" lvl="2" indent="0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None/>
            </a:pPr>
            <a:endParaRPr kumimoji="0" lang="uk-UA" altLang="uk-UA" sz="1400" b="1" smtClean="0">
              <a:solidFill>
                <a:srgbClr val="FF0000"/>
              </a:solidFill>
            </a:endParaRPr>
          </a:p>
        </p:txBody>
      </p:sp>
      <p:sp>
        <p:nvSpPr>
          <p:cNvPr id="17412" name="Объект 5"/>
          <p:cNvSpPr>
            <a:spLocks noGrp="1"/>
          </p:cNvSpPr>
          <p:nvPr>
            <p:ph sz="half" idx="2"/>
          </p:nvPr>
        </p:nvSpPr>
        <p:spPr>
          <a:xfrm>
            <a:off x="2357438" y="1098550"/>
            <a:ext cx="6664325" cy="5367338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None/>
            </a:pPr>
            <a:r>
              <a:rPr kumimoji="0" lang="uk-UA" altLang="uk-UA" sz="2000" b="1" smtClean="0">
                <a:solidFill>
                  <a:srgbClr val="008000"/>
                </a:solidFill>
              </a:rPr>
              <a:t>ЯКІСТЬ</a:t>
            </a: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kumimoji="0" lang="uk-UA" altLang="uk-UA" sz="2000" smtClean="0">
                <a:solidFill>
                  <a:schemeClr val="tx2"/>
                </a:solidFill>
              </a:rPr>
              <a:t>  Запуск Національного агенства із забезпечення якості вищої освіти </a:t>
            </a: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kumimoji="0" lang="uk-UA" altLang="uk-UA" sz="2000" smtClean="0">
                <a:solidFill>
                  <a:schemeClr val="tx2"/>
                </a:solidFill>
              </a:rPr>
              <a:t>  Створення внутрішніх систем забезпечення якості вищої освіти</a:t>
            </a: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None/>
            </a:pPr>
            <a:r>
              <a:rPr kumimoji="0" lang="uk-UA" altLang="uk-UA" sz="2000" b="1" smtClean="0">
                <a:solidFill>
                  <a:srgbClr val="008000"/>
                </a:solidFill>
              </a:rPr>
              <a:t>ФІНАНСУВАННЯ</a:t>
            </a: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kumimoji="0" lang="uk-UA" altLang="uk-UA" sz="2000" smtClean="0">
                <a:solidFill>
                  <a:schemeClr val="tx2"/>
                </a:solidFill>
              </a:rPr>
              <a:t> Реформування системи державного фінансування вищої освіти</a:t>
            </a: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None/>
            </a:pPr>
            <a:r>
              <a:rPr kumimoji="0" lang="uk-UA" altLang="uk-UA" sz="2000" b="1" smtClean="0">
                <a:solidFill>
                  <a:srgbClr val="008000"/>
                </a:solidFill>
              </a:rPr>
              <a:t>ЗМІСТ</a:t>
            </a: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kumimoji="0" lang="uk-UA" altLang="uk-UA" sz="2000" smtClean="0">
                <a:solidFill>
                  <a:schemeClr val="tx2"/>
                </a:solidFill>
              </a:rPr>
              <a:t>  Розробка нового покоління стандартів вищої освіти на основі компетентнісного підходу </a:t>
            </a: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kumimoji="0" lang="uk-UA" altLang="uk-UA" sz="2000" smtClean="0">
                <a:solidFill>
                  <a:schemeClr val="tx2"/>
                </a:solidFill>
              </a:rPr>
              <a:t>  Запровадження структурованих програм третього циклу вищої освіти та підготовки фахівців за ступенем «молодшого бакалавра»</a:t>
            </a: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kumimoji="0" lang="uk-UA" altLang="uk-UA" sz="2000" smtClean="0">
                <a:solidFill>
                  <a:schemeClr val="tx2"/>
                </a:solidFill>
              </a:rPr>
              <a:t>  Реконцепція післядипломної освіти (диверсифікації форм та змісту освіти впродовж життя) </a:t>
            </a:r>
            <a:r>
              <a:rPr kumimoji="0" lang="uk-UA" altLang="uk-UA" sz="2000" smtClean="0"/>
              <a:t> </a:t>
            </a:r>
          </a:p>
          <a:p>
            <a:pPr marL="0" indent="0" eaLnBrk="1" hangingPunct="1">
              <a:buFont typeface="Arial" charset="0"/>
              <a:buNone/>
            </a:pPr>
            <a:endParaRPr kumimoji="0" lang="uk-UA" altLang="uk-UA" sz="1800" smtClean="0"/>
          </a:p>
        </p:txBody>
      </p:sp>
      <p:pic>
        <p:nvPicPr>
          <p:cNvPr id="1741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79900" y="179388"/>
            <a:ext cx="3646488" cy="1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Рисунок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35063" y="812800"/>
            <a:ext cx="3644900" cy="1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142875" y="274638"/>
            <a:ext cx="8929688" cy="725487"/>
          </a:xfrm>
        </p:spPr>
        <p:txBody>
          <a:bodyPr/>
          <a:lstStyle/>
          <a:p>
            <a:pPr eaLnBrk="1" hangingPunct="1"/>
            <a:r>
              <a:rPr lang="ru-RU" altLang="uk-UA" sz="2400" smtClean="0">
                <a:solidFill>
                  <a:srgbClr val="00B0F0"/>
                </a:solidFill>
              </a:rPr>
              <a:t>Главная цель </a:t>
            </a:r>
            <a:r>
              <a:rPr lang="ru-RU" altLang="uk-UA" sz="2400" i="1" smtClean="0">
                <a:solidFill>
                  <a:srgbClr val="00B0F0"/>
                </a:solidFill>
              </a:rPr>
              <a:t>общества   и  высшей  школы </a:t>
            </a:r>
            <a:r>
              <a:rPr lang="ru-RU" altLang="uk-UA" sz="3200" smtClean="0">
                <a:solidFill>
                  <a:srgbClr val="00B0F0"/>
                </a:solidFill>
              </a:rPr>
              <a:t>– </a:t>
            </a:r>
            <a:br>
              <a:rPr lang="ru-RU" altLang="uk-UA" sz="3200" smtClean="0">
                <a:solidFill>
                  <a:srgbClr val="00B0F0"/>
                </a:solidFill>
              </a:rPr>
            </a:br>
            <a:r>
              <a:rPr lang="ru-RU" altLang="uk-UA" sz="3200" smtClean="0">
                <a:solidFill>
                  <a:srgbClr val="00B0F0"/>
                </a:solidFill>
              </a:rPr>
              <a:t>это </a:t>
            </a:r>
            <a:r>
              <a:rPr lang="ru-RU" altLang="uk-UA" sz="2400" i="1" smtClean="0">
                <a:solidFill>
                  <a:srgbClr val="00B0F0"/>
                </a:solidFill>
              </a:rPr>
              <a:t>УСТОЙЧИВОЕ  И ЖИЗНЕСПОСОБНОЕ РАЗВИТИЕ</a:t>
            </a:r>
            <a:endParaRPr lang="ru-RU" altLang="uk-UA" sz="2400" smtClean="0">
              <a:solidFill>
                <a:srgbClr val="00B0F0"/>
              </a:solidFill>
            </a:endParaRP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142875" y="1357313"/>
            <a:ext cx="8858250" cy="4768850"/>
          </a:xfrm>
        </p:spPr>
        <p:txBody>
          <a:bodyPr/>
          <a:lstStyle/>
          <a:p>
            <a:pPr marL="0" indent="361950" algn="ctr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ru-RU" altLang="uk-UA" sz="1600" b="1" smtClean="0"/>
              <a:t>1. Локальная цель ВШ – это обеспечение принципа «3-К», т.е. </a:t>
            </a:r>
          </a:p>
          <a:p>
            <a:pPr marL="0" indent="361950" algn="ctr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ru-RU" altLang="uk-UA" sz="1600" b="1" smtClean="0"/>
              <a:t>подготовка конкурентоспособных, компетентных, качественных специалистов !</a:t>
            </a:r>
          </a:p>
          <a:p>
            <a:pPr marL="0" indent="361950" algn="just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endParaRPr lang="ru-RU" altLang="uk-UA" sz="1600" b="1" smtClean="0"/>
          </a:p>
          <a:p>
            <a:pPr marL="0" indent="361950" algn="just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ru-RU" altLang="uk-UA" sz="1600" b="1" smtClean="0"/>
              <a:t>2. Концепция устойчивого, безопасного и жизнеспособного развития </a:t>
            </a:r>
            <a:r>
              <a:rPr lang="ru-RU" altLang="uk-UA" sz="1300" smtClean="0"/>
              <a:t>предполагает смену парадигм традиционной экономики, гуманизацию и экологизацию ее главных принципов, поиск общих подходов и согласованности концепций развития экологических и экономических систем. </a:t>
            </a:r>
          </a:p>
          <a:p>
            <a:pPr marL="0" indent="36195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uk-UA" sz="1300" smtClean="0"/>
              <a:t>За прошедшие годы этот поток экологического и социально-экономического сознания научной общественности вылился в новую междисциплинарную область прикладной науки - </a:t>
            </a:r>
          </a:p>
          <a:p>
            <a:pPr marL="0" indent="36195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uk-UA" sz="1300" b="1" u="sng" smtClean="0"/>
              <a:t>Социально-эколого-экономическая и гуманитарная парадигма.</a:t>
            </a:r>
          </a:p>
          <a:p>
            <a:pPr marL="0" indent="361950" algn="ctr" eaLnBrk="1" hangingPunct="1">
              <a:lnSpc>
                <a:spcPct val="80000"/>
              </a:lnSpc>
              <a:buFont typeface="Arial" charset="0"/>
              <a:buNone/>
            </a:pPr>
            <a:endParaRPr lang="ru-RU" altLang="uk-UA" sz="1300" b="1" i="1" u="sng" smtClean="0"/>
          </a:p>
          <a:p>
            <a:pPr marL="0" indent="36195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uk-UA" sz="1300" b="1" i="1" smtClean="0"/>
              <a:t>Экологическая экономика</a:t>
            </a:r>
            <a:r>
              <a:rPr lang="ru-RU" altLang="uk-UA" sz="1300" smtClean="0"/>
              <a:t> - новая область исследований, имеющая дело с отношениями между природными экосистемами и социально-экономическими системами в самом широком смысле, отношениями решающими для многих нынешних проблем человечества, также как и для построения устойчивого и качественного будущего. </a:t>
            </a:r>
            <a:r>
              <a:rPr lang="ru-RU" altLang="uk-UA" sz="1400" b="1" i="1" smtClean="0"/>
              <a:t>Экологическая экономика – </a:t>
            </a:r>
            <a:r>
              <a:rPr lang="ru-RU" altLang="uk-UA" sz="1400" smtClean="0"/>
              <a:t>это</a:t>
            </a:r>
            <a:r>
              <a:rPr lang="ru-RU" altLang="uk-UA" sz="1400" b="1" i="1" smtClean="0"/>
              <a:t> </a:t>
            </a:r>
            <a:r>
              <a:rPr lang="ru-RU" altLang="uk-UA" sz="1400" smtClean="0"/>
              <a:t>«зеленая» экономика! </a:t>
            </a:r>
          </a:p>
          <a:p>
            <a:pPr marL="0" indent="361950" algn="just" eaLnBrk="1" hangingPunct="1">
              <a:lnSpc>
                <a:spcPct val="80000"/>
              </a:lnSpc>
              <a:buFont typeface="Arial" charset="0"/>
              <a:buNone/>
            </a:pPr>
            <a:endParaRPr lang="ru-RU" altLang="uk-UA" sz="1400" smtClean="0"/>
          </a:p>
          <a:p>
            <a:pPr marL="0" indent="36195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uk-UA" sz="1400" smtClean="0"/>
              <a:t>Сегодня также «важно, чтобы цели и интересы отдельных людей, правительств, корпораций, общественных и частных институтов подчинялись следующим принципам:  </a:t>
            </a:r>
          </a:p>
          <a:p>
            <a:pPr marL="0" indent="361950" eaLnBrk="1" hangingPunct="1">
              <a:lnSpc>
                <a:spcPct val="80000"/>
              </a:lnSpc>
            </a:pPr>
            <a:r>
              <a:rPr lang="ru-RU" altLang="uk-UA" sz="1400" i="1" smtClean="0"/>
              <a:t>мыслить глобально, действовать локально и ответственно;</a:t>
            </a:r>
            <a:endParaRPr lang="ru-RU" altLang="uk-UA" sz="1400" smtClean="0"/>
          </a:p>
          <a:p>
            <a:pPr marL="0" indent="361950" eaLnBrk="1" hangingPunct="1">
              <a:lnSpc>
                <a:spcPct val="80000"/>
              </a:lnSpc>
            </a:pPr>
            <a:r>
              <a:rPr lang="ru-RU" altLang="uk-UA" sz="1400" i="1" smtClean="0"/>
              <a:t>создавать новую культуру предпринимательства; </a:t>
            </a:r>
            <a:endParaRPr lang="ru-RU" altLang="uk-UA" sz="1400" smtClean="0"/>
          </a:p>
          <a:p>
            <a:pPr marL="0" indent="361950" eaLnBrk="1" hangingPunct="1">
              <a:lnSpc>
                <a:spcPct val="80000"/>
              </a:lnSpc>
            </a:pPr>
            <a:r>
              <a:rPr lang="ru-RU" altLang="uk-UA" sz="1400" i="1" smtClean="0"/>
              <a:t>поднимать уровень понимания насущных проблем политическими лидерами; </a:t>
            </a:r>
            <a:endParaRPr lang="ru-RU" altLang="uk-UA" sz="1400" smtClean="0"/>
          </a:p>
          <a:p>
            <a:pPr marL="0" indent="361950" eaLnBrk="1" hangingPunct="1">
              <a:lnSpc>
                <a:spcPct val="80000"/>
              </a:lnSpc>
            </a:pPr>
            <a:r>
              <a:rPr lang="ru-RU" altLang="uk-UA" sz="1400" i="1" smtClean="0"/>
              <a:t>уважать моральный кодекс сохранения окружающей среды;</a:t>
            </a:r>
            <a:endParaRPr lang="ru-RU" altLang="uk-UA" sz="1400" smtClean="0"/>
          </a:p>
          <a:p>
            <a:pPr marL="0" indent="361950" eaLnBrk="1" hangingPunct="1">
              <a:lnSpc>
                <a:spcPct val="80000"/>
              </a:lnSpc>
            </a:pPr>
            <a:r>
              <a:rPr lang="ru-RU" altLang="uk-UA" sz="1400" i="1" smtClean="0"/>
              <a:t>создавать культуру гармонии и интерсуществования и др</a:t>
            </a:r>
            <a:r>
              <a:rPr lang="ru-RU" altLang="uk-UA" sz="1400" smtClean="0"/>
              <a:t>.».</a:t>
            </a:r>
          </a:p>
          <a:p>
            <a:pPr marL="0" indent="36195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uk-UA" sz="1400" smtClean="0"/>
              <a:t>Глубокий системный кризис, в котором оказалось сегодня мировое сообщество в целом и Украина в частности, заставляют переосмыслить многие стратегии, подходы, планы и надежды.</a:t>
            </a:r>
            <a:endParaRPr lang="en-US" altLang="uk-UA" sz="1400" smtClean="0"/>
          </a:p>
        </p:txBody>
      </p:sp>
      <p:sp>
        <p:nvSpPr>
          <p:cNvPr id="1843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CF59A5A-4738-4F99-9FE6-2D828349E151}" type="slidenum">
              <a:rPr lang="ru-RU" altLang="uk-UA" sz="2400" smtClean="0">
                <a:solidFill>
                  <a:srgbClr val="FFC000"/>
                </a:solidFill>
              </a:rPr>
              <a:pPr/>
              <a:t>5</a:t>
            </a:fld>
            <a:endParaRPr lang="ru-RU" altLang="uk-UA" sz="24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285750" y="274638"/>
            <a:ext cx="8572500" cy="725487"/>
          </a:xfrm>
        </p:spPr>
        <p:txBody>
          <a:bodyPr/>
          <a:lstStyle/>
          <a:p>
            <a:pPr eaLnBrk="1" hangingPunct="1"/>
            <a:r>
              <a:rPr lang="ru-RU" altLang="uk-UA" sz="2400" i="1" smtClean="0">
                <a:solidFill>
                  <a:srgbClr val="FFC000"/>
                </a:solidFill>
              </a:rPr>
              <a:t>Системно – синергетический подход м ИНТЕГРАЛЬНАЯ МОДЕЛЬ УСТОЙЧИВОГО РАЗВИТИЯ</a:t>
            </a:r>
          </a:p>
        </p:txBody>
      </p:sp>
      <p:grpSp>
        <p:nvGrpSpPr>
          <p:cNvPr id="19459" name="Группа 1"/>
          <p:cNvGrpSpPr>
            <a:grpSpLocks/>
          </p:cNvGrpSpPr>
          <p:nvPr/>
        </p:nvGrpSpPr>
        <p:grpSpPr bwMode="auto">
          <a:xfrm>
            <a:off x="941388" y="1500188"/>
            <a:ext cx="7702550" cy="3873500"/>
            <a:chOff x="1090" y="1656"/>
            <a:chExt cx="10550" cy="5449"/>
          </a:xfrm>
        </p:grpSpPr>
        <p:sp>
          <p:nvSpPr>
            <p:cNvPr id="19462" name="Rectangle 3"/>
            <p:cNvSpPr>
              <a:spLocks noChangeArrowheads="1"/>
            </p:cNvSpPr>
            <p:nvPr/>
          </p:nvSpPr>
          <p:spPr bwMode="auto">
            <a:xfrm>
              <a:off x="2052" y="2695"/>
              <a:ext cx="8470" cy="441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uk-UA" altLang="uk-UA"/>
            </a:p>
          </p:txBody>
        </p:sp>
        <p:sp>
          <p:nvSpPr>
            <p:cNvPr id="19463" name="AutoShape 4"/>
            <p:cNvSpPr>
              <a:spLocks noChangeArrowheads="1"/>
            </p:cNvSpPr>
            <p:nvPr/>
          </p:nvSpPr>
          <p:spPr bwMode="auto">
            <a:xfrm>
              <a:off x="4060" y="1656"/>
              <a:ext cx="4184" cy="1021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>
                <a:spcAft>
                  <a:spcPts val="1000"/>
                </a:spcAft>
              </a:pPr>
              <a:r>
                <a:rPr lang="ru-RU" altLang="uk-UA" b="1" i="1">
                  <a:latin typeface="Times New Roman" pitchFamily="18" charset="0"/>
                </a:rPr>
                <a:t>ТВОРЕЦ</a:t>
              </a:r>
            </a:p>
            <a:p>
              <a:pPr algn="ctr" eaLnBrk="1" hangingPunct="1">
                <a:spcAft>
                  <a:spcPts val="1000"/>
                </a:spcAft>
              </a:pPr>
              <a:endParaRPr lang="ru-RU" altLang="uk-UA"/>
            </a:p>
          </p:txBody>
        </p:sp>
        <p:sp>
          <p:nvSpPr>
            <p:cNvPr id="19464" name="AutoShape 5"/>
            <p:cNvSpPr>
              <a:spLocks noChangeArrowheads="1"/>
            </p:cNvSpPr>
            <p:nvPr/>
          </p:nvSpPr>
          <p:spPr bwMode="auto">
            <a:xfrm>
              <a:off x="4784" y="3546"/>
              <a:ext cx="2992" cy="612"/>
            </a:xfrm>
            <a:prstGeom prst="hexagon">
              <a:avLst>
                <a:gd name="adj" fmla="val 122222"/>
                <a:gd name="vf" fmla="val 11547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>
                <a:spcAft>
                  <a:spcPts val="1000"/>
                </a:spcAft>
              </a:pPr>
              <a:r>
                <a:rPr lang="ru-RU" altLang="uk-UA" b="1">
                  <a:latin typeface="Times New Roman" pitchFamily="18" charset="0"/>
                </a:rPr>
                <a:t>ЧЕЛОВЕК</a:t>
              </a:r>
              <a:endParaRPr lang="ru-RU" altLang="uk-UA"/>
            </a:p>
          </p:txBody>
        </p:sp>
        <p:sp>
          <p:nvSpPr>
            <p:cNvPr id="19465" name="Oval 6"/>
            <p:cNvSpPr>
              <a:spLocks noChangeArrowheads="1"/>
            </p:cNvSpPr>
            <p:nvPr/>
          </p:nvSpPr>
          <p:spPr bwMode="auto">
            <a:xfrm>
              <a:off x="2327" y="5783"/>
              <a:ext cx="3278" cy="6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spcAft>
                  <a:spcPts val="1000"/>
                </a:spcAft>
              </a:pPr>
              <a:r>
                <a:rPr lang="ru-RU" altLang="uk-UA" sz="1400" b="1">
                  <a:latin typeface="Times New Roman" pitchFamily="18" charset="0"/>
                </a:rPr>
                <a:t>ЭКОНОМИКА</a:t>
              </a:r>
              <a:endParaRPr lang="ru-RU" altLang="uk-UA"/>
            </a:p>
          </p:txBody>
        </p:sp>
        <p:sp>
          <p:nvSpPr>
            <p:cNvPr id="19466" name="Oval 7"/>
            <p:cNvSpPr>
              <a:spLocks noChangeArrowheads="1"/>
            </p:cNvSpPr>
            <p:nvPr/>
          </p:nvSpPr>
          <p:spPr bwMode="auto">
            <a:xfrm>
              <a:off x="7188" y="5783"/>
              <a:ext cx="3003" cy="55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spcAft>
                  <a:spcPts val="1000"/>
                </a:spcAft>
              </a:pPr>
              <a:r>
                <a:rPr lang="ru-RU" altLang="uk-UA" sz="1400" b="1">
                  <a:latin typeface="Times New Roman" pitchFamily="18" charset="0"/>
                </a:rPr>
                <a:t>ЭКОЛОГИЯ</a:t>
              </a:r>
              <a:endParaRPr lang="ru-RU" altLang="uk-UA"/>
            </a:p>
          </p:txBody>
        </p:sp>
        <p:sp>
          <p:nvSpPr>
            <p:cNvPr id="19467" name="Oval 8"/>
            <p:cNvSpPr>
              <a:spLocks noChangeArrowheads="1"/>
            </p:cNvSpPr>
            <p:nvPr/>
          </p:nvSpPr>
          <p:spPr bwMode="auto">
            <a:xfrm>
              <a:off x="5281" y="4269"/>
              <a:ext cx="1821" cy="102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uk-UA" sz="1600" b="1">
                  <a:latin typeface="Times New Roman" pitchFamily="18" charset="0"/>
                </a:rPr>
                <a:t>НАУКА</a:t>
              </a:r>
            </a:p>
            <a:p>
              <a:pPr algn="ctr" eaLnBrk="1" hangingPunct="1"/>
              <a:r>
                <a:rPr lang="ru-RU" altLang="uk-UA" sz="1600" b="1">
                  <a:latin typeface="Times New Roman" pitchFamily="18" charset="0"/>
                </a:rPr>
                <a:t>(</a:t>
              </a:r>
              <a:r>
                <a:rPr lang="ru-RU" altLang="uk-UA" sz="1400" b="1">
                  <a:latin typeface="Times New Roman" pitchFamily="18" charset="0"/>
                </a:rPr>
                <a:t>ИТ </a:t>
              </a:r>
              <a:r>
                <a:rPr lang="en-US" altLang="uk-UA" sz="1400" b="1">
                  <a:latin typeface="Times New Roman" pitchFamily="18" charset="0"/>
                </a:rPr>
                <a:t>/</a:t>
              </a:r>
              <a:r>
                <a:rPr lang="ru-RU" altLang="uk-UA" sz="1400" b="1">
                  <a:latin typeface="Times New Roman" pitchFamily="18" charset="0"/>
                </a:rPr>
                <a:t> </a:t>
              </a:r>
              <a:r>
                <a:rPr lang="en-US" altLang="uk-UA" sz="1400" b="1">
                  <a:latin typeface="Times New Roman" pitchFamily="18" charset="0"/>
                </a:rPr>
                <a:t>C</a:t>
              </a:r>
              <a:r>
                <a:rPr lang="ru-RU" altLang="uk-UA" sz="1400"/>
                <a:t>)</a:t>
              </a:r>
            </a:p>
          </p:txBody>
        </p:sp>
        <p:cxnSp>
          <p:nvCxnSpPr>
            <p:cNvPr id="19468" name="AutoShape 9"/>
            <p:cNvCxnSpPr>
              <a:cxnSpLocks noChangeShapeType="1"/>
              <a:endCxn id="19467" idx="3"/>
            </p:cNvCxnSpPr>
            <p:nvPr/>
          </p:nvCxnSpPr>
          <p:spPr bwMode="auto">
            <a:xfrm rot="5400000" flipH="1" flipV="1">
              <a:off x="4992" y="5298"/>
              <a:ext cx="711" cy="39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469" name="AutoShape 10"/>
            <p:cNvCxnSpPr>
              <a:cxnSpLocks noChangeShapeType="1"/>
              <a:stCxn id="19467" idx="0"/>
            </p:cNvCxnSpPr>
            <p:nvPr/>
          </p:nvCxnSpPr>
          <p:spPr bwMode="auto">
            <a:xfrm rot="5400000" flipH="1" flipV="1">
              <a:off x="6135" y="4201"/>
              <a:ext cx="124" cy="1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9470" name="AutoShape 11"/>
            <p:cNvSpPr>
              <a:spLocks noChangeArrowheads="1"/>
            </p:cNvSpPr>
            <p:nvPr/>
          </p:nvSpPr>
          <p:spPr bwMode="auto">
            <a:xfrm>
              <a:off x="5610" y="6025"/>
              <a:ext cx="1578" cy="127"/>
            </a:xfrm>
            <a:prstGeom prst="leftRightArrow">
              <a:avLst>
                <a:gd name="adj1" fmla="val 50000"/>
                <a:gd name="adj2" fmla="val 24850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uk-UA" altLang="uk-UA">
                <a:latin typeface="Calibri" pitchFamily="34" charset="0"/>
              </a:endParaRPr>
            </a:p>
          </p:txBody>
        </p:sp>
        <p:sp>
          <p:nvSpPr>
            <p:cNvPr id="19471" name="AutoShape 12"/>
            <p:cNvSpPr>
              <a:spLocks noChangeArrowheads="1"/>
            </p:cNvSpPr>
            <p:nvPr/>
          </p:nvSpPr>
          <p:spPr bwMode="auto">
            <a:xfrm>
              <a:off x="6111" y="2677"/>
              <a:ext cx="142" cy="869"/>
            </a:xfrm>
            <a:prstGeom prst="upDownArrow">
              <a:avLst>
                <a:gd name="adj1" fmla="val 50000"/>
                <a:gd name="adj2" fmla="val 12239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uk-UA" altLang="uk-UA">
                <a:latin typeface="Calibri" pitchFamily="34" charset="0"/>
              </a:endParaRPr>
            </a:p>
          </p:txBody>
        </p:sp>
        <p:sp>
          <p:nvSpPr>
            <p:cNvPr id="19472" name="AutoShape 13"/>
            <p:cNvSpPr>
              <a:spLocks noChangeArrowheads="1"/>
            </p:cNvSpPr>
            <p:nvPr/>
          </p:nvSpPr>
          <p:spPr bwMode="auto">
            <a:xfrm>
              <a:off x="4717" y="3829"/>
              <a:ext cx="143" cy="2024"/>
            </a:xfrm>
            <a:prstGeom prst="upDownArrow">
              <a:avLst>
                <a:gd name="adj1" fmla="val 50000"/>
                <a:gd name="adj2" fmla="val 28307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uk-UA" altLang="uk-UA">
                <a:latin typeface="Calibri" pitchFamily="34" charset="0"/>
              </a:endParaRPr>
            </a:p>
          </p:txBody>
        </p:sp>
        <p:cxnSp>
          <p:nvCxnSpPr>
            <p:cNvPr id="19473" name="AutoShape 14"/>
            <p:cNvCxnSpPr>
              <a:cxnSpLocks noChangeShapeType="1"/>
            </p:cNvCxnSpPr>
            <p:nvPr/>
          </p:nvCxnSpPr>
          <p:spPr bwMode="auto">
            <a:xfrm>
              <a:off x="6975" y="5163"/>
              <a:ext cx="479" cy="7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9474" name="AutoShape 15"/>
            <p:cNvSpPr>
              <a:spLocks noChangeArrowheads="1"/>
            </p:cNvSpPr>
            <p:nvPr/>
          </p:nvSpPr>
          <p:spPr bwMode="auto">
            <a:xfrm>
              <a:off x="1090" y="4434"/>
              <a:ext cx="962" cy="368"/>
            </a:xfrm>
            <a:prstGeom prst="rightArrow">
              <a:avLst>
                <a:gd name="adj1" fmla="val 50000"/>
                <a:gd name="adj2" fmla="val 6535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uk-UA" altLang="uk-UA">
                <a:latin typeface="Calibri" pitchFamily="34" charset="0"/>
              </a:endParaRPr>
            </a:p>
          </p:txBody>
        </p:sp>
        <p:sp>
          <p:nvSpPr>
            <p:cNvPr id="19475" name="AutoShape 16"/>
            <p:cNvSpPr>
              <a:spLocks noChangeArrowheads="1"/>
            </p:cNvSpPr>
            <p:nvPr/>
          </p:nvSpPr>
          <p:spPr bwMode="auto">
            <a:xfrm>
              <a:off x="10543" y="4544"/>
              <a:ext cx="962" cy="368"/>
            </a:xfrm>
            <a:prstGeom prst="rightArrow">
              <a:avLst>
                <a:gd name="adj1" fmla="val 50000"/>
                <a:gd name="adj2" fmla="val 6535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uk-UA" altLang="uk-UA">
                <a:latin typeface="Calibri" pitchFamily="34" charset="0"/>
              </a:endParaRPr>
            </a:p>
          </p:txBody>
        </p:sp>
        <p:cxnSp>
          <p:nvCxnSpPr>
            <p:cNvPr id="19476" name="AutoShape 17"/>
            <p:cNvCxnSpPr>
              <a:cxnSpLocks noChangeShapeType="1"/>
            </p:cNvCxnSpPr>
            <p:nvPr/>
          </p:nvCxnSpPr>
          <p:spPr bwMode="auto">
            <a:xfrm>
              <a:off x="4060" y="2677"/>
              <a:ext cx="0" cy="310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</p:cxnSp>
        <p:cxnSp>
          <p:nvCxnSpPr>
            <p:cNvPr id="19477" name="AutoShape 18"/>
            <p:cNvCxnSpPr>
              <a:cxnSpLocks noChangeShapeType="1"/>
            </p:cNvCxnSpPr>
            <p:nvPr/>
          </p:nvCxnSpPr>
          <p:spPr bwMode="auto">
            <a:xfrm>
              <a:off x="8239" y="2695"/>
              <a:ext cx="8" cy="308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</p:cxnSp>
        <p:sp>
          <p:nvSpPr>
            <p:cNvPr id="19478" name="Text Box 19"/>
            <p:cNvSpPr txBox="1">
              <a:spLocks noChangeArrowheads="1"/>
            </p:cNvSpPr>
            <p:nvPr/>
          </p:nvSpPr>
          <p:spPr bwMode="auto">
            <a:xfrm>
              <a:off x="1097" y="4802"/>
              <a:ext cx="857" cy="3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Aft>
                  <a:spcPts val="1000"/>
                </a:spcAft>
              </a:pPr>
              <a:r>
                <a:rPr lang="ru-RU" altLang="uk-UA" sz="1100">
                  <a:latin typeface="Times New Roman" pitchFamily="18" charset="0"/>
                </a:rPr>
                <a:t>Вход</a:t>
              </a:r>
              <a:endParaRPr lang="ru-RU" altLang="uk-UA"/>
            </a:p>
          </p:txBody>
        </p:sp>
        <p:sp>
          <p:nvSpPr>
            <p:cNvPr id="19479" name="AutoShape 20"/>
            <p:cNvSpPr>
              <a:spLocks noChangeArrowheads="1"/>
            </p:cNvSpPr>
            <p:nvPr/>
          </p:nvSpPr>
          <p:spPr bwMode="auto">
            <a:xfrm>
              <a:off x="7704" y="3850"/>
              <a:ext cx="144" cy="2003"/>
            </a:xfrm>
            <a:prstGeom prst="upDownArrow">
              <a:avLst>
                <a:gd name="adj1" fmla="val 50000"/>
                <a:gd name="adj2" fmla="val 27819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uk-UA" altLang="uk-UA">
                <a:latin typeface="Calibri" pitchFamily="34" charset="0"/>
              </a:endParaRPr>
            </a:p>
          </p:txBody>
        </p:sp>
        <p:sp>
          <p:nvSpPr>
            <p:cNvPr id="19480" name="Text Box 21"/>
            <p:cNvSpPr txBox="1">
              <a:spLocks noChangeArrowheads="1"/>
            </p:cNvSpPr>
            <p:nvPr/>
          </p:nvSpPr>
          <p:spPr bwMode="auto">
            <a:xfrm>
              <a:off x="1157" y="4158"/>
              <a:ext cx="699" cy="3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Aft>
                  <a:spcPts val="1000"/>
                </a:spcAft>
              </a:pPr>
              <a:r>
                <a:rPr lang="en-US" altLang="uk-UA" sz="1100">
                  <a:latin typeface="Times New Roman" pitchFamily="18" charset="0"/>
                </a:rPr>
                <a:t>R(t)</a:t>
              </a:r>
              <a:endParaRPr lang="ru-RU" altLang="uk-UA"/>
            </a:p>
          </p:txBody>
        </p:sp>
        <p:sp>
          <p:nvSpPr>
            <p:cNvPr id="19481" name="Text Box 22"/>
            <p:cNvSpPr txBox="1">
              <a:spLocks noChangeArrowheads="1"/>
            </p:cNvSpPr>
            <p:nvPr/>
          </p:nvSpPr>
          <p:spPr bwMode="auto">
            <a:xfrm>
              <a:off x="10570" y="4260"/>
              <a:ext cx="676" cy="3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Aft>
                  <a:spcPts val="1000"/>
                </a:spcAft>
              </a:pPr>
              <a:r>
                <a:rPr lang="en-US" altLang="uk-UA" sz="1100">
                  <a:latin typeface="Times New Roman" pitchFamily="18" charset="0"/>
                </a:rPr>
                <a:t>Y(t)</a:t>
              </a:r>
              <a:endParaRPr lang="ru-RU" altLang="uk-UA"/>
            </a:p>
          </p:txBody>
        </p:sp>
        <p:sp>
          <p:nvSpPr>
            <p:cNvPr id="19482" name="Text Box 23"/>
            <p:cNvSpPr txBox="1">
              <a:spLocks noChangeArrowheads="1"/>
            </p:cNvSpPr>
            <p:nvPr/>
          </p:nvSpPr>
          <p:spPr bwMode="auto">
            <a:xfrm>
              <a:off x="10524" y="4911"/>
              <a:ext cx="1116" cy="3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Aft>
                  <a:spcPts val="1000"/>
                </a:spcAft>
              </a:pPr>
              <a:r>
                <a:rPr lang="ru-RU" altLang="uk-UA" sz="1100">
                  <a:latin typeface="Times New Roman" pitchFamily="18" charset="0"/>
                </a:rPr>
                <a:t>Выход</a:t>
              </a:r>
              <a:endParaRPr lang="ru-RU" altLang="uk-UA"/>
            </a:p>
          </p:txBody>
        </p:sp>
        <p:sp>
          <p:nvSpPr>
            <p:cNvPr id="19483" name="Text Box 24"/>
            <p:cNvSpPr txBox="1">
              <a:spLocks noChangeArrowheads="1"/>
            </p:cNvSpPr>
            <p:nvPr/>
          </p:nvSpPr>
          <p:spPr bwMode="auto">
            <a:xfrm>
              <a:off x="3435" y="6504"/>
              <a:ext cx="5821" cy="4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>
                <a:spcAft>
                  <a:spcPts val="1000"/>
                </a:spcAft>
              </a:pPr>
              <a:r>
                <a:rPr lang="en-US" altLang="uk-UA" sz="1400">
                  <a:latin typeface="Times New Roman" pitchFamily="18" charset="0"/>
                </a:rPr>
                <a:t>X</a:t>
              </a:r>
              <a:r>
                <a:rPr lang="ru-RU" altLang="uk-UA" sz="1400">
                  <a:latin typeface="Times New Roman" pitchFamily="18" charset="0"/>
                </a:rPr>
                <a:t>(</a:t>
              </a:r>
              <a:r>
                <a:rPr lang="en-US" altLang="uk-UA" sz="1400">
                  <a:latin typeface="Times New Roman" pitchFamily="18" charset="0"/>
                </a:rPr>
                <a:t>t</a:t>
              </a:r>
              <a:r>
                <a:rPr lang="ru-RU" altLang="uk-UA" sz="1400">
                  <a:latin typeface="Times New Roman" pitchFamily="18" charset="0"/>
                </a:rPr>
                <a:t>,</a:t>
              </a:r>
              <a:r>
                <a:rPr lang="en-US" altLang="uk-UA" sz="1400">
                  <a:latin typeface="Times New Roman" pitchFamily="18" charset="0"/>
                </a:rPr>
                <a:t>r</a:t>
              </a:r>
              <a:r>
                <a:rPr lang="ru-RU" altLang="uk-UA" sz="1400">
                  <a:latin typeface="Times New Roman" pitchFamily="18" charset="0"/>
                </a:rPr>
                <a:t>) – состояние интегральной системы</a:t>
              </a:r>
              <a:endParaRPr lang="ru-RU" altLang="uk-UA"/>
            </a:p>
          </p:txBody>
        </p:sp>
        <p:sp>
          <p:nvSpPr>
            <p:cNvPr id="19484" name="Text Box 25"/>
            <p:cNvSpPr txBox="1">
              <a:spLocks noChangeArrowheads="1"/>
            </p:cNvSpPr>
            <p:nvPr/>
          </p:nvSpPr>
          <p:spPr bwMode="auto">
            <a:xfrm>
              <a:off x="5388" y="2695"/>
              <a:ext cx="1740" cy="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>
                <a:spcAft>
                  <a:spcPts val="1000"/>
                </a:spcAft>
              </a:pPr>
              <a:r>
                <a:rPr lang="ru-RU" altLang="uk-UA" sz="1400" i="1">
                  <a:latin typeface="Times New Roman" pitchFamily="18" charset="0"/>
                </a:rPr>
                <a:t>р е л и г и я</a:t>
              </a:r>
              <a:endParaRPr lang="ru-RU" altLang="uk-UA" sz="1400"/>
            </a:p>
          </p:txBody>
        </p:sp>
        <p:sp>
          <p:nvSpPr>
            <p:cNvPr id="19485" name="AutoShape 26"/>
            <p:cNvSpPr>
              <a:spLocks noChangeArrowheads="1"/>
            </p:cNvSpPr>
            <p:nvPr/>
          </p:nvSpPr>
          <p:spPr bwMode="auto">
            <a:xfrm rot="2700000">
              <a:off x="7510" y="3308"/>
              <a:ext cx="143" cy="465"/>
            </a:xfrm>
            <a:prstGeom prst="upDownArrow">
              <a:avLst>
                <a:gd name="adj1" fmla="val 50000"/>
                <a:gd name="adj2" fmla="val 65035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/>
            <a:lstStyle/>
            <a:p>
              <a:pPr eaLnBrk="1" hangingPunct="1"/>
              <a:endParaRPr lang="uk-UA" altLang="uk-UA">
                <a:latin typeface="Calibri" pitchFamily="34" charset="0"/>
              </a:endParaRPr>
            </a:p>
          </p:txBody>
        </p:sp>
        <p:sp>
          <p:nvSpPr>
            <p:cNvPr id="19486" name="AutoShape 27"/>
            <p:cNvSpPr>
              <a:spLocks noChangeArrowheads="1"/>
            </p:cNvSpPr>
            <p:nvPr/>
          </p:nvSpPr>
          <p:spPr bwMode="auto">
            <a:xfrm rot="8100000">
              <a:off x="4930" y="3300"/>
              <a:ext cx="143" cy="465"/>
            </a:xfrm>
            <a:prstGeom prst="upDownArrow">
              <a:avLst>
                <a:gd name="adj1" fmla="val 50000"/>
                <a:gd name="adj2" fmla="val 65035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/>
            <a:lstStyle/>
            <a:p>
              <a:pPr eaLnBrk="1" hangingPunct="1"/>
              <a:endParaRPr lang="uk-UA" altLang="uk-UA">
                <a:latin typeface="Calibri" pitchFamily="34" charset="0"/>
              </a:endParaRPr>
            </a:p>
          </p:txBody>
        </p:sp>
        <p:sp>
          <p:nvSpPr>
            <p:cNvPr id="19487" name="Text Box 28"/>
            <p:cNvSpPr txBox="1">
              <a:spLocks noChangeArrowheads="1"/>
            </p:cNvSpPr>
            <p:nvPr/>
          </p:nvSpPr>
          <p:spPr bwMode="auto">
            <a:xfrm>
              <a:off x="4288" y="3036"/>
              <a:ext cx="785" cy="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Aft>
                  <a:spcPts val="1000"/>
                </a:spcAft>
              </a:pPr>
              <a:r>
                <a:rPr lang="ru-RU" altLang="uk-UA" sz="1000" b="1">
                  <a:latin typeface="Times New Roman" pitchFamily="18" charset="0"/>
                </a:rPr>
                <a:t>СГС</a:t>
              </a:r>
              <a:endParaRPr lang="ru-RU" altLang="uk-UA"/>
            </a:p>
          </p:txBody>
        </p:sp>
        <p:sp>
          <p:nvSpPr>
            <p:cNvPr id="19488" name="Text Box 29"/>
            <p:cNvSpPr txBox="1">
              <a:spLocks noChangeArrowheads="1"/>
            </p:cNvSpPr>
            <p:nvPr/>
          </p:nvSpPr>
          <p:spPr bwMode="auto">
            <a:xfrm>
              <a:off x="7613" y="3012"/>
              <a:ext cx="825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Aft>
                  <a:spcPts val="1000"/>
                </a:spcAft>
              </a:pPr>
              <a:r>
                <a:rPr lang="ru-RU" altLang="uk-UA" sz="1000" b="1">
                  <a:latin typeface="Times New Roman" pitchFamily="18" charset="0"/>
                </a:rPr>
                <a:t>ПС</a:t>
              </a:r>
              <a:endParaRPr lang="ru-RU" altLang="uk-UA"/>
            </a:p>
          </p:txBody>
        </p:sp>
        <p:sp>
          <p:nvSpPr>
            <p:cNvPr id="19489" name="AutoShape 30"/>
            <p:cNvSpPr>
              <a:spLocks noChangeArrowheads="1"/>
            </p:cNvSpPr>
            <p:nvPr/>
          </p:nvSpPr>
          <p:spPr bwMode="auto">
            <a:xfrm rot="8620390">
              <a:off x="4579" y="3223"/>
              <a:ext cx="406" cy="16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766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399"/>
                    <a:pt x="16199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lnTo>
                    <a:pt x="5400" y="1080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490" name="AutoShape 31"/>
            <p:cNvSpPr>
              <a:spLocks noChangeArrowheads="1"/>
            </p:cNvSpPr>
            <p:nvPr/>
          </p:nvSpPr>
          <p:spPr bwMode="auto">
            <a:xfrm rot="-8322455">
              <a:off x="7605" y="3212"/>
              <a:ext cx="406" cy="16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766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399"/>
                    <a:pt x="16199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lnTo>
                    <a:pt x="5400" y="1080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cxnSp>
          <p:nvCxnSpPr>
            <p:cNvPr id="19491" name="AutoShape 10"/>
            <p:cNvCxnSpPr>
              <a:cxnSpLocks noChangeShapeType="1"/>
              <a:stCxn id="19467" idx="0"/>
            </p:cNvCxnSpPr>
            <p:nvPr/>
          </p:nvCxnSpPr>
          <p:spPr bwMode="auto">
            <a:xfrm rot="5400000" flipH="1" flipV="1">
              <a:off x="6147" y="4213"/>
              <a:ext cx="100" cy="1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19460" name="TextBox 34"/>
          <p:cNvSpPr txBox="1">
            <a:spLocks noChangeArrowheads="1"/>
          </p:cNvSpPr>
          <p:nvPr/>
        </p:nvSpPr>
        <p:spPr bwMode="auto">
          <a:xfrm>
            <a:off x="428625" y="5429250"/>
            <a:ext cx="84296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uk-UA" sz="1400">
                <a:latin typeface="Tahoma" pitchFamily="34" charset="0"/>
                <a:cs typeface="Tahoma" pitchFamily="34" charset="0"/>
              </a:rPr>
              <a:t>СГС – Социогуманитарная система; ПС – Политическая система;  ИТ/С – инновационные технологии и синтез; </a:t>
            </a:r>
            <a:r>
              <a:rPr lang="en-US" altLang="uk-UA" sz="1400">
                <a:latin typeface="Tahoma" pitchFamily="34" charset="0"/>
                <a:cs typeface="Tahoma" pitchFamily="34" charset="0"/>
              </a:rPr>
              <a:t>R</a:t>
            </a:r>
            <a:r>
              <a:rPr lang="ru-RU" altLang="uk-UA" sz="1400">
                <a:latin typeface="Tahoma" pitchFamily="34" charset="0"/>
                <a:cs typeface="Tahoma" pitchFamily="34" charset="0"/>
              </a:rPr>
              <a:t>(</a:t>
            </a:r>
            <a:r>
              <a:rPr lang="en-US" altLang="uk-UA" sz="1400">
                <a:latin typeface="Tahoma" pitchFamily="34" charset="0"/>
                <a:cs typeface="Tahoma" pitchFamily="34" charset="0"/>
              </a:rPr>
              <a:t>t</a:t>
            </a:r>
            <a:r>
              <a:rPr lang="ru-RU" altLang="uk-UA" sz="1400">
                <a:latin typeface="Tahoma" pitchFamily="34" charset="0"/>
                <a:cs typeface="Tahoma" pitchFamily="34" charset="0"/>
              </a:rPr>
              <a:t>) – входные воздействия на систему (ресурсы, заданные нормативные функции, условия, временные и другие ограничения); </a:t>
            </a:r>
            <a:r>
              <a:rPr lang="en-US" altLang="uk-UA" sz="1400">
                <a:latin typeface="Tahoma" pitchFamily="34" charset="0"/>
                <a:cs typeface="Tahoma" pitchFamily="34" charset="0"/>
              </a:rPr>
              <a:t>Y</a:t>
            </a:r>
            <a:r>
              <a:rPr lang="ru-RU" altLang="uk-UA" sz="1400">
                <a:latin typeface="Tahoma" pitchFamily="34" charset="0"/>
                <a:cs typeface="Tahoma" pitchFamily="34" charset="0"/>
              </a:rPr>
              <a:t>(</a:t>
            </a:r>
            <a:r>
              <a:rPr lang="en-US" altLang="uk-UA" sz="1400">
                <a:latin typeface="Tahoma" pitchFamily="34" charset="0"/>
                <a:cs typeface="Tahoma" pitchFamily="34" charset="0"/>
              </a:rPr>
              <a:t>t</a:t>
            </a:r>
            <a:r>
              <a:rPr lang="ru-RU" altLang="uk-UA" sz="1400">
                <a:latin typeface="Tahoma" pitchFamily="34" charset="0"/>
                <a:cs typeface="Tahoma" pitchFamily="34" charset="0"/>
              </a:rPr>
              <a:t>) - интегральный выход системы </a:t>
            </a:r>
          </a:p>
          <a:p>
            <a:pPr algn="ctr" eaLnBrk="1" hangingPunct="1"/>
            <a:r>
              <a:rPr lang="ru-RU" altLang="uk-UA" sz="1400">
                <a:latin typeface="Tahoma" pitchFamily="34" charset="0"/>
                <a:cs typeface="Tahoma" pitchFamily="34" charset="0"/>
              </a:rPr>
              <a:t>(как «полезный», так и «вредный»).</a:t>
            </a:r>
          </a:p>
        </p:txBody>
      </p:sp>
      <p:sp>
        <p:nvSpPr>
          <p:cNvPr id="19461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FD88DD1-7075-4028-8510-9C1115ABCC1E}" type="slidenum">
              <a:rPr lang="ru-RU" altLang="uk-UA" sz="2000" smtClean="0">
                <a:solidFill>
                  <a:srgbClr val="FFC000"/>
                </a:solidFill>
              </a:rPr>
              <a:pPr/>
              <a:t>6</a:t>
            </a:fld>
            <a:endParaRPr lang="ru-RU" altLang="uk-UA" sz="20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uk-UA" sz="2000" smtClean="0">
                <a:solidFill>
                  <a:srgbClr val="FFFF00"/>
                </a:solidFill>
              </a:rPr>
              <a:t>Разработка </a:t>
            </a:r>
            <a:r>
              <a:rPr lang="ru-RU" altLang="uk-UA" sz="2000" i="1" smtClean="0">
                <a:solidFill>
                  <a:srgbClr val="FFFF00"/>
                </a:solidFill>
              </a:rPr>
              <a:t>РЕГИОНАЛЬНОЙ КОНЦЕПЦИИ </a:t>
            </a:r>
            <a:r>
              <a:rPr lang="en-US" altLang="uk-UA" sz="2000" i="1" smtClean="0">
                <a:solidFill>
                  <a:srgbClr val="FFFF00"/>
                </a:solidFill>
              </a:rPr>
              <a:t>  </a:t>
            </a:r>
            <a:r>
              <a:rPr lang="ru-RU" altLang="uk-UA" sz="2000" smtClean="0">
                <a:solidFill>
                  <a:srgbClr val="FFFF00"/>
                </a:solidFill>
              </a:rPr>
              <a:t>(Стратегии) </a:t>
            </a:r>
            <a:br>
              <a:rPr lang="ru-RU" altLang="uk-UA" sz="2000" smtClean="0">
                <a:solidFill>
                  <a:srgbClr val="FFFF00"/>
                </a:solidFill>
              </a:rPr>
            </a:br>
            <a:r>
              <a:rPr lang="ru-RU" altLang="uk-UA" sz="2000" smtClean="0">
                <a:solidFill>
                  <a:srgbClr val="FFFF00"/>
                </a:solidFill>
              </a:rPr>
              <a:t>обучения на протяжении всей жизни – </a:t>
            </a:r>
            <a:br>
              <a:rPr lang="ru-RU" altLang="uk-UA" sz="2000" smtClean="0">
                <a:solidFill>
                  <a:srgbClr val="FFFF00"/>
                </a:solidFill>
              </a:rPr>
            </a:br>
            <a:r>
              <a:rPr lang="ru-RU" altLang="uk-UA" sz="2000" i="1" smtClean="0">
                <a:solidFill>
                  <a:srgbClr val="FFFF00"/>
                </a:solidFill>
              </a:rPr>
              <a:t>Life long Learning</a:t>
            </a:r>
            <a:r>
              <a:rPr lang="ru-RU" altLang="uk-UA" sz="2000" smtClean="0">
                <a:solidFill>
                  <a:srgbClr val="FFFF00"/>
                </a:solidFill>
              </a:rPr>
              <a:t>     (</a:t>
            </a:r>
            <a:r>
              <a:rPr lang="en-US" altLang="uk-UA" sz="2000" smtClean="0">
                <a:solidFill>
                  <a:srgbClr val="FFFF00"/>
                </a:solidFill>
              </a:rPr>
              <a:t>LLL </a:t>
            </a:r>
            <a:r>
              <a:rPr lang="ru-RU" altLang="uk-UA" sz="2000" smtClean="0">
                <a:solidFill>
                  <a:srgbClr val="FFFF00"/>
                </a:solidFill>
              </a:rPr>
              <a:t>- обучение).</a:t>
            </a:r>
          </a:p>
        </p:txBody>
      </p:sp>
      <p:sp>
        <p:nvSpPr>
          <p:cNvPr id="2048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altLang="uk-UA" b="1" i="1" smtClean="0"/>
              <a:t>Цель Концепции:</a:t>
            </a:r>
            <a:endParaRPr lang="ru-RU" altLang="uk-UA" smtClean="0"/>
          </a:p>
          <a:p>
            <a:pPr marL="0" indent="0" algn="ctr">
              <a:buFont typeface="Arial" charset="0"/>
              <a:buNone/>
            </a:pPr>
            <a:r>
              <a:rPr lang="ru-RU" altLang="uk-UA" i="1" smtClean="0"/>
              <a:t>создание эффективной и конкурентоспособной системы обучения на протяжении всей жизни как основы повышения эколого-экономического  и социально-гуманитарного уровня региона (общества), </a:t>
            </a:r>
            <a:endParaRPr lang="ru-RU" altLang="uk-UA" smtClean="0"/>
          </a:p>
          <a:p>
            <a:pPr marL="0" indent="0" algn="ctr">
              <a:buFont typeface="Arial" charset="0"/>
              <a:buNone/>
            </a:pPr>
            <a:r>
              <a:rPr lang="ru-RU" altLang="uk-UA" i="1" smtClean="0"/>
              <a:t>основанной на знаниях и инновациях.</a:t>
            </a:r>
            <a:endParaRPr lang="ru-RU" altLang="uk-UA" smtClean="0"/>
          </a:p>
          <a:p>
            <a:pPr marL="0" indent="0" algn="ctr"/>
            <a:endParaRPr lang="ru-RU" altLang="uk-UA" smtClean="0"/>
          </a:p>
        </p:txBody>
      </p:sp>
      <p:sp>
        <p:nvSpPr>
          <p:cNvPr id="20484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CFBE729-75C7-4031-89E6-84FEA05630A7}" type="slidenum">
              <a:rPr lang="ru-RU" altLang="uk-UA" sz="1800" smtClean="0">
                <a:solidFill>
                  <a:srgbClr val="FFC000"/>
                </a:solidFill>
              </a:rPr>
              <a:pPr/>
              <a:t>7</a:t>
            </a:fld>
            <a:endParaRPr lang="ru-RU" altLang="uk-UA" sz="18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450850"/>
            <a:r>
              <a:rPr lang="ru-RU" sz="2800" smtClean="0">
                <a:solidFill>
                  <a:srgbClr val="FFFF00"/>
                </a:solidFill>
                <a:latin typeface="Arial" charset="0"/>
                <a:ea typeface="Times New Roman" pitchFamily="18" charset="0"/>
                <a:cs typeface="Arial" charset="0"/>
              </a:rPr>
              <a:t>Отличия Life long Learning от традиционного обучения</a:t>
            </a:r>
            <a:endParaRPr lang="ru-RU" sz="2800" b="0" smtClean="0">
              <a:solidFill>
                <a:srgbClr val="FFFF00"/>
              </a:solidFill>
              <a:latin typeface="Arial" charset="0"/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611188" y="1628775"/>
          <a:ext cx="8137525" cy="4432338"/>
        </p:xfrm>
        <a:graphic>
          <a:graphicData uri="http://schemas.openxmlformats.org/drawingml/2006/table">
            <a:tbl>
              <a:tblPr/>
              <a:tblGrid>
                <a:gridCol w="3992562"/>
                <a:gridCol w="4144963"/>
              </a:tblGrid>
              <a:tr h="305535">
                <a:tc>
                  <a:txBody>
                    <a:bodyPr/>
                    <a:lstStyle/>
                    <a:p>
                      <a:pPr marL="34925" marR="0" lvl="0" indent="449263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Life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long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Learning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7625" marR="47625" marT="47613" marB="476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lvl="0" indent="449263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Традиционное обучение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7625" marR="47625" marT="47613" marB="476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15846">
                <a:tc>
                  <a:txBody>
                    <a:bodyPr/>
                    <a:lstStyle/>
                    <a:p>
                      <a:pPr marL="3492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Учащимся только указывают на источники 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3492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знаний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7625" marR="47625" marT="47613" marB="476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Источник знаний - учитель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7625" marR="47625" marT="47613" marB="476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055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Люди учатся на практике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7625" marR="47625" marT="47613" marB="476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Учащиеся получают знания от учителя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7625" marR="47625" marT="47613" marB="476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05535">
                <a:tc>
                  <a:txBody>
                    <a:bodyPr/>
                    <a:lstStyle/>
                    <a:p>
                      <a:pPr marL="3492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Люди учатся в группах и друг у друга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7625" marR="47625" marT="47613" marB="476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Учащиеся самостоятельно работают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7625" marR="47625" marT="47613" marB="476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936466">
                <a:tc>
                  <a:txBody>
                    <a:bodyPr/>
                    <a:lstStyle/>
                    <a:p>
                      <a:pPr marL="3492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Оценивание нужно для того, чтобы определить 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3492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нужную стратегию обучения и возможные пути 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3492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будущего обучения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7625" marR="47625" marT="47613" marB="476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Для оценки прогресса в обучении предлагаются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3492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контрольные задания, и на основании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3492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результатов учащимся позволяется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3492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продвинуться дальше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7625" marR="47625" marT="47613" marB="476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15846">
                <a:tc>
                  <a:txBody>
                    <a:bodyPr/>
                    <a:lstStyle/>
                    <a:p>
                      <a:pPr marL="3492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Люди учатся по индивидуальным планам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7625" marR="47625" marT="47613" marB="476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 учащиеся обязаны учиться по одной и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3492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той же программе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7625" marR="47625" marT="47613" marB="476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15846">
                <a:tc>
                  <a:txBody>
                    <a:bodyPr/>
                    <a:lstStyle/>
                    <a:p>
                      <a:pPr marL="3492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«Преподаватели» и сами учатся на протяжении всей жизни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7625" marR="47625" marT="47613" marB="476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Учителя проходят повышение квалификации,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3492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том числе целевое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7625" marR="47625" marT="47613" marB="476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15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Всю свою жизнь люди могут учиться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7625" marR="47625" marT="47613" marB="476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Хороших учеников отличают; у них появляется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3492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возможность продолжить образование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7625" marR="47625" marT="47613" marB="476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15846">
                <a:tc>
                  <a:txBody>
                    <a:bodyPr/>
                    <a:lstStyle/>
                    <a:p>
                      <a:pPr marL="3492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Результаты обучения переносятся в работу 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3492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 жизнь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7625" marR="47625" marT="47613" marB="476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7625" marR="47625" marT="47613" marB="476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21539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423567D-DB9B-4B64-9F14-FE91B740B210}" type="slidenum">
              <a:rPr lang="ru-RU" altLang="uk-UA" sz="1800" smtClean="0">
                <a:solidFill>
                  <a:srgbClr val="FFC000"/>
                </a:solidFill>
              </a:rPr>
              <a:pPr/>
              <a:t>8</a:t>
            </a:fld>
            <a:endParaRPr lang="ru-RU" altLang="uk-UA" sz="18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uk-UA" sz="3200" i="1" smtClean="0">
                <a:solidFill>
                  <a:srgbClr val="FFFF00"/>
                </a:solidFill>
              </a:rPr>
              <a:t>Преимущества Life long Learning</a:t>
            </a:r>
            <a:endParaRPr lang="ru-RU" altLang="uk-UA" sz="3200" smtClean="0">
              <a:solidFill>
                <a:srgbClr val="FFFF00"/>
              </a:solidFill>
            </a:endParaRPr>
          </a:p>
        </p:txBody>
      </p:sp>
      <p:sp>
        <p:nvSpPr>
          <p:cNvPr id="22531" name="Объект 2"/>
          <p:cNvSpPr>
            <a:spLocks noGrp="1"/>
          </p:cNvSpPr>
          <p:nvPr>
            <p:ph idx="1"/>
          </p:nvPr>
        </p:nvSpPr>
        <p:spPr>
          <a:xfrm>
            <a:off x="395288" y="1412875"/>
            <a:ext cx="8229600" cy="5445125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altLang="uk-UA" sz="1400" b="1" smtClean="0"/>
              <a:t>Непрерывное обучение может быть фактором, который очень позитивно влияет на социально-экономическую среду. Но помимо этого, концепция несет в себе мощный этический, гуманистический заряд. В ее основе лежат такие ценности, как познание, исследовательский дух, служение человеку и обществу, </a:t>
            </a:r>
          </a:p>
          <a:p>
            <a:pPr marL="0" indent="0" algn="ctr">
              <a:buFont typeface="Arial" charset="0"/>
              <a:buNone/>
            </a:pPr>
            <a:r>
              <a:rPr lang="ru-RU" altLang="uk-UA" sz="1400" b="1" smtClean="0"/>
              <a:t>единство развития разума, духа и тела.</a:t>
            </a:r>
          </a:p>
          <a:p>
            <a:pPr marL="0" indent="0" algn="ctr">
              <a:buFont typeface="Arial" charset="0"/>
              <a:buNone/>
            </a:pPr>
            <a:r>
              <a:rPr lang="ru-RU" altLang="uk-UA" sz="1400" b="1" smtClean="0"/>
              <a:t>Можно перечислить конкретные сильные стороны непрерывного обучения:</a:t>
            </a:r>
          </a:p>
          <a:p>
            <a:pPr marL="0" indent="0">
              <a:buFont typeface="Arial" charset="0"/>
              <a:buNone/>
            </a:pPr>
            <a:r>
              <a:rPr lang="ru-RU" altLang="uk-UA" sz="1200" smtClean="0"/>
              <a:t>• оно помогает развить способности и потенциал, данный человеку от природы;</a:t>
            </a:r>
          </a:p>
          <a:p>
            <a:pPr marL="0" indent="0">
              <a:buFont typeface="Arial" charset="0"/>
              <a:buNone/>
            </a:pPr>
            <a:r>
              <a:rPr lang="ru-RU" altLang="uk-UA" sz="1200" smtClean="0"/>
              <a:t>• оно раскрепощает интеллект;</a:t>
            </a:r>
          </a:p>
          <a:p>
            <a:pPr marL="0" indent="0">
              <a:buFont typeface="Arial" charset="0"/>
              <a:buNone/>
            </a:pPr>
            <a:r>
              <a:rPr lang="ru-RU" altLang="uk-UA" sz="1200" smtClean="0"/>
              <a:t>• оно способствует пытливому, любознательному взгляду на мир;</a:t>
            </a:r>
          </a:p>
          <a:p>
            <a:pPr marL="0" indent="0">
              <a:buFont typeface="Arial" charset="0"/>
              <a:buNone/>
            </a:pPr>
            <a:r>
              <a:rPr lang="ru-RU" altLang="uk-UA" sz="1200" smtClean="0"/>
              <a:t>• оно обогащает коллективную мудрость человечества;</a:t>
            </a:r>
          </a:p>
          <a:p>
            <a:pPr marL="0" indent="0">
              <a:buFont typeface="Arial" charset="0"/>
              <a:buNone/>
            </a:pPr>
            <a:r>
              <a:rPr lang="ru-RU" altLang="uk-UA" sz="1200" smtClean="0"/>
              <a:t>• с его помощью можно сделать мир лучше;</a:t>
            </a:r>
          </a:p>
          <a:p>
            <a:pPr marL="0" indent="0">
              <a:buFont typeface="Arial" charset="0"/>
              <a:buNone/>
            </a:pPr>
            <a:r>
              <a:rPr lang="ru-RU" altLang="uk-UA" sz="1200" smtClean="0"/>
              <a:t>• оно помогает людям легче переживать перемены;</a:t>
            </a:r>
          </a:p>
          <a:p>
            <a:pPr marL="0" indent="0">
              <a:buFont typeface="Arial" charset="0"/>
              <a:buNone/>
            </a:pPr>
            <a:r>
              <a:rPr lang="ru-RU" altLang="uk-UA" sz="1200" smtClean="0"/>
              <a:t>• при таком образе жизни легче найти для себя ее смысл;</a:t>
            </a:r>
          </a:p>
          <a:p>
            <a:pPr marL="0" indent="0">
              <a:buFont typeface="Arial" charset="0"/>
              <a:buNone/>
            </a:pPr>
            <a:r>
              <a:rPr lang="ru-RU" altLang="uk-UA" sz="1200" smtClean="0"/>
              <a:t>• непрерывное обучение – способ всегда оставаться активным членом общества;</a:t>
            </a:r>
          </a:p>
          <a:p>
            <a:pPr marL="0" indent="0">
              <a:buFont typeface="Arial" charset="0"/>
              <a:buNone/>
            </a:pPr>
            <a:r>
              <a:rPr lang="ru-RU" altLang="uk-UA" sz="1200" smtClean="0"/>
              <a:t>• с его помощью можно найти новых друзей и завязать важные отношения;</a:t>
            </a:r>
          </a:p>
          <a:p>
            <a:pPr marL="0" indent="0">
              <a:buFont typeface="Arial" charset="0"/>
              <a:buNone/>
            </a:pPr>
            <a:r>
              <a:rPr lang="ru-RU" altLang="uk-UA" sz="1200" smtClean="0"/>
              <a:t>• оно обогащает жизнь и делает ее насыщеннее.</a:t>
            </a:r>
          </a:p>
          <a:p>
            <a:pPr marL="0" indent="0" algn="ctr">
              <a:buFont typeface="Arial" charset="0"/>
              <a:buNone/>
            </a:pPr>
            <a:r>
              <a:rPr lang="ru-RU" altLang="uk-UA" sz="1200" smtClean="0"/>
              <a:t>Безусловно, реализация концепции Life long Learning требует, чтобы в обществе соблюдались определенные условия. И прежде всего необходимо, чтобы государством признавались все возможные формы, форматы и методы обучения, а не только формальное образование. Важно, чтобы в стране сформировалась всеобщая культура обучения – чтобы обучение ценилось, поощрялось и было доступным всем желающим, чтобы обучение взрослых стало неотъемлемой частью трудовых отношений.</a:t>
            </a:r>
          </a:p>
          <a:p>
            <a:pPr marL="0" indent="0"/>
            <a:endParaRPr lang="ru-RU" altLang="uk-UA" smtClean="0"/>
          </a:p>
        </p:txBody>
      </p:sp>
      <p:sp>
        <p:nvSpPr>
          <p:cNvPr id="2253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717F51B-67DA-41FF-92A5-DEB7FF1D2C3F}" type="slidenum">
              <a:rPr lang="ru-RU" altLang="uk-UA" sz="1800" smtClean="0">
                <a:solidFill>
                  <a:srgbClr val="FFC000"/>
                </a:solidFill>
              </a:rPr>
              <a:pPr/>
              <a:t>9</a:t>
            </a:fld>
            <a:endParaRPr lang="ru-RU" altLang="uk-UA" sz="18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2744</Words>
  <Application>Microsoft Office PowerPoint</Application>
  <PresentationFormat>Экран (4:3)</PresentationFormat>
  <Paragraphs>385</Paragraphs>
  <Slides>36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36</vt:i4>
      </vt:variant>
    </vt:vector>
  </HeadingPairs>
  <TitlesOfParts>
    <vt:vector size="45" baseType="lpstr">
      <vt:lpstr>Arial</vt:lpstr>
      <vt:lpstr>Tahoma</vt:lpstr>
      <vt:lpstr>Calibri</vt:lpstr>
      <vt:lpstr>Calibri Light</vt:lpstr>
      <vt:lpstr>Wingdings</vt:lpstr>
      <vt:lpstr>MS PGothic</vt:lpstr>
      <vt:lpstr>Times New Roman</vt:lpstr>
      <vt:lpstr>Тема Office</vt:lpstr>
      <vt:lpstr>1_Тема Office</vt:lpstr>
      <vt:lpstr>СИСТЕМА  «ОБРАЗОВАНИЕ + НАУКА + ИННОВАЦИОННЫЕ ТЕХНОЛОГИИ»  -   ФУНДАМЕНТ  УСТОЙЧИВОГО  И  БЕЗОПАСНОГО  РАЗВИТИЯ  ДЕРЖАВЫ (Некоторые проблемы и соображения по их решению) </vt:lpstr>
      <vt:lpstr>НАУКА (         НОВА ОСВІТНЯ ПОЛІТИКА:  якість та рівний доступ до освіти і науки.         С. Квіт,  колишній  Міністр освіти і науки України,  Листопад 2015 року   ) </vt:lpstr>
      <vt:lpstr>ПРІОРИТЕТНІ ЗАВДАННЯ НА 2016 РІК</vt:lpstr>
      <vt:lpstr>ПРІОРИТЕТНІ ЗАВДАННЯ НА     2016 РІК</vt:lpstr>
      <vt:lpstr>Главная цель общества   и  высшей  школы –  это УСТОЙЧИВОЕ  И ЖИЗНЕСПОСОБНОЕ РАЗВИТИЕ</vt:lpstr>
      <vt:lpstr>Системно – синергетический подход м ИНТЕГРАЛЬНАЯ МОДЕЛЬ УСТОЙЧИВОГО РАЗВИТИЯ</vt:lpstr>
      <vt:lpstr>Разработка РЕГИОНАЛЬНОЙ КОНЦЕПЦИИ   (Стратегии)  обучения на протяжении всей жизни –  Life long Learning     (LLL - обучение).</vt:lpstr>
      <vt:lpstr>Отличия Life long Learning от традиционного обучения</vt:lpstr>
      <vt:lpstr>Преимущества Life long Learning</vt:lpstr>
      <vt:lpstr> Европейская стратегия разумного, устойчивого и интегрирующего роста - (Европа 2020) –  новая экономическая стратегия Европейского Союза: </vt:lpstr>
      <vt:lpstr>Задачи, которые поставил перед собой Европейский Союз -  Разумный рост - развитие экономики,  основанной на знаниях и инновациях:</vt:lpstr>
      <vt:lpstr>Система обучения в течение всей жизни</vt:lpstr>
      <vt:lpstr>Типы обучения на протяжении всей жизни</vt:lpstr>
      <vt:lpstr>Инновационные элементы в системе обучения на протяжении всей жизни </vt:lpstr>
      <vt:lpstr>НЕОБХОДИМОСТЬ  И  РЕЗУЛЬТАТ   НЕПРЕРЫВНОГО ОБРАЗОВАНИЯ</vt:lpstr>
      <vt:lpstr>УНИВЕРСИТЕТ  КАК ИНТЕГРИРОВАННЫЙ   НАУЧНО - ОБРАЗОВАТЕЛЬНЫЙ  КОМПЛЕКС  В  СИСТЕМЕ НЕПРЕРЫВНОГО ОБРАЗОВАНИЯ </vt:lpstr>
      <vt:lpstr> СИСТЕМНЫЙ АНАЛИЗ, СИСТЕМНОЕ РЕФОРМИРОВАНИЕ И  МОДЕРНИЗАЦИЯ   –   ОСНОВА ПРОЕКТИРОВАНИЯ БУДУЩЕГО И СИСТЕМНОЙ СТРАТЕГИИ РАЗВИТИЯ     !!! </vt:lpstr>
      <vt:lpstr>Важные системные дополнения !</vt:lpstr>
      <vt:lpstr>Опыт и  о научных результатах автора доклада</vt:lpstr>
      <vt:lpstr>Отношение к университетской и  к всей научной среде сегодня? </vt:lpstr>
      <vt:lpstr>Роль университетской науки</vt:lpstr>
      <vt:lpstr>УНИВЕРСИТЕТСКАЯ НАУКА И КАК ЕЕ ОРГАНИЗОВАТЬ !</vt:lpstr>
      <vt:lpstr>УНИВЕРСИТЕТСКАЯ НАУКА И КАК ЕЕ ОРГАНИЗОВАТЬ !</vt:lpstr>
      <vt:lpstr>УНИВЕРСИТЕТСКАЯ НАУКА И КАК ЕЕ ОРГАНИЗОВАТЬ !</vt:lpstr>
      <vt:lpstr>УНИВЕРСИТЕТСКАЯ НАУКА И КАК ЕЕ ОРГАНИЗОВАТЬ !</vt:lpstr>
      <vt:lpstr>УНИВЕРСИТЕТСКАЯ НАУКА И КАК ЕЕ ОРГАНИЗОВАТЬ !</vt:lpstr>
      <vt:lpstr>УНИВЕРСИТЕТСКАЯ НАУКА И КАК ЕЕ ОРГАНИЗОВАТЬ !</vt:lpstr>
      <vt:lpstr>УНИВЕРСИТЕТСКАЯ НАУКА И КАК ЕЕ ОРГАНИЗОВАТЬ !</vt:lpstr>
      <vt:lpstr>УНИВЕРСИТЕТСКАЯ НАУКА И КАК ЕЕ ОРГАНИЗОВАТЬ !</vt:lpstr>
      <vt:lpstr>Продолжение</vt:lpstr>
      <vt:lpstr>Что нужно сделать для дальнейшего развития науки в ВШ Украины?</vt:lpstr>
      <vt:lpstr>Что нужно сделать….    Продолжение</vt:lpstr>
      <vt:lpstr>Что нужно сделать….    Продолжение</vt:lpstr>
      <vt:lpstr>Что нужно сделать….    Продолжение</vt:lpstr>
      <vt:lpstr> Дорогие мои коллеги !  </vt:lpstr>
      <vt:lpstr>ДОКЛАД ОКОНЧЕН   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Moskvic</dc:creator>
  <cp:lastModifiedBy>clio</cp:lastModifiedBy>
  <cp:revision>103</cp:revision>
  <dcterms:created xsi:type="dcterms:W3CDTF">2012-04-23T19:51:54Z</dcterms:created>
  <dcterms:modified xsi:type="dcterms:W3CDTF">2016-04-27T14:06:42Z</dcterms:modified>
</cp:coreProperties>
</file>